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Prata"/>
      <p:regular r:id="rId17"/>
    </p:embeddedFon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gggPudDEllxraeP9b7H4OaFUK1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rata-regular.fntdata"/><Relationship Id="rId16" Type="http://schemas.openxmlformats.org/officeDocument/2006/relationships/slide" Target="slides/slide12.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 name="Google Shape;53;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4" name="Google Shape;54;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strike="noStrike">
                <a:solidFill>
                  <a:srgbClr val="595959"/>
                </a:solidFill>
                <a:latin typeface="Lato"/>
                <a:ea typeface="Lato"/>
                <a:cs typeface="Lato"/>
                <a:sym typeface="Lato"/>
              </a:rPr>
              <a:t>1. Early Risk Detection: Use our model to flag high-risk customers before they default.</a:t>
            </a:r>
            <a:endParaRPr b="0" sz="1200">
              <a:solidFill>
                <a:schemeClr val="dk1"/>
              </a:solidFill>
              <a:latin typeface="Arial"/>
              <a:ea typeface="Arial"/>
              <a:cs typeface="Arial"/>
              <a:sym typeface="Arial"/>
            </a:endParaRPr>
          </a:p>
          <a:p>
            <a:pPr indent="0" lvl="0" marL="0" marR="0" rtl="0" algn="l">
              <a:spcBef>
                <a:spcPts val="592"/>
              </a:spcBef>
              <a:spcAft>
                <a:spcPts val="0"/>
              </a:spcAft>
              <a:buNone/>
            </a:pPr>
            <a:r>
              <a:rPr b="0" i="0" lang="en-US" sz="1200" u="none" strike="noStrike">
                <a:solidFill>
                  <a:srgbClr val="595959"/>
                </a:solidFill>
                <a:latin typeface="Lato"/>
                <a:ea typeface="Lato"/>
                <a:cs typeface="Lato"/>
                <a:sym typeface="Lato"/>
              </a:rPr>
              <a:t>2. Targeted Interventions: Offer customized repayment plans to at-risk customers.</a:t>
            </a:r>
            <a:endParaRPr b="0" sz="1200">
              <a:solidFill>
                <a:schemeClr val="dk1"/>
              </a:solidFill>
              <a:latin typeface="Arial"/>
              <a:ea typeface="Arial"/>
              <a:cs typeface="Arial"/>
              <a:sym typeface="Arial"/>
            </a:endParaRPr>
          </a:p>
          <a:p>
            <a:pPr indent="0" lvl="0" marL="0" marR="0" rtl="0" algn="l">
              <a:spcBef>
                <a:spcPts val="592"/>
              </a:spcBef>
              <a:spcAft>
                <a:spcPts val="0"/>
              </a:spcAft>
              <a:buNone/>
            </a:pPr>
            <a:r>
              <a:rPr b="0" i="0" lang="en-US" sz="1200" u="none" strike="noStrike">
                <a:solidFill>
                  <a:srgbClr val="595959"/>
                </a:solidFill>
                <a:latin typeface="Lato"/>
                <a:ea typeface="Lato"/>
                <a:cs typeface="Lato"/>
                <a:sym typeface="Lato"/>
              </a:rPr>
              <a:t>3. Smart Credit Limit Adjustments: Reduce limits for high-risk customers to prevent over-borrowing.</a:t>
            </a:r>
            <a:endParaRPr b="0" sz="1200">
              <a:solidFill>
                <a:schemeClr val="dk1"/>
              </a:solidFill>
              <a:latin typeface="Arial"/>
              <a:ea typeface="Arial"/>
              <a:cs typeface="Arial"/>
              <a:sym typeface="Arial"/>
            </a:endParaRPr>
          </a:p>
          <a:p>
            <a:pPr indent="0" lvl="0" marL="0" marR="0" rtl="0" algn="l">
              <a:spcBef>
                <a:spcPts val="592"/>
              </a:spcBef>
              <a:spcAft>
                <a:spcPts val="0"/>
              </a:spcAft>
              <a:buNone/>
            </a:pPr>
            <a:r>
              <a:rPr b="0" i="0" lang="en-US" sz="1200" u="none" strike="noStrike">
                <a:solidFill>
                  <a:srgbClr val="595959"/>
                </a:solidFill>
                <a:latin typeface="Lato"/>
                <a:ea typeface="Lato"/>
                <a:cs typeface="Lato"/>
                <a:sym typeface="Lato"/>
              </a:rPr>
              <a:t>4. Proactive Customer Support: Educate customers about responsible credit usage.</a:t>
            </a:r>
            <a:endParaRPr b="0" sz="1200">
              <a:solidFill>
                <a:schemeClr val="dk1"/>
              </a:solidFill>
              <a:latin typeface="Arial"/>
              <a:ea typeface="Arial"/>
              <a:cs typeface="Arial"/>
              <a:sym typeface="Arial"/>
            </a:endParaRPr>
          </a:p>
          <a:p>
            <a:pPr indent="0" lvl="0" marL="0" marR="0" rtl="0" algn="l">
              <a:spcBef>
                <a:spcPts val="592"/>
              </a:spcBef>
              <a:spcAft>
                <a:spcPts val="0"/>
              </a:spcAft>
              <a:buNone/>
            </a:pPr>
            <a:r>
              <a:rPr b="0" i="0" lang="en-US" sz="1200" u="none" strike="noStrike">
                <a:solidFill>
                  <a:srgbClr val="595959"/>
                </a:solidFill>
                <a:latin typeface="Lato"/>
                <a:ea typeface="Lato"/>
                <a:cs typeface="Lato"/>
                <a:sym typeface="Lato"/>
              </a:rPr>
              <a:t>5. Continuous Monitoring: Update the model regularly with fresh customer data.</a:t>
            </a:r>
            <a:endParaRPr b="0" sz="1200">
              <a:solidFill>
                <a:schemeClr val="dk1"/>
              </a:solidFill>
              <a:latin typeface="Arial"/>
              <a:ea typeface="Arial"/>
              <a:cs typeface="Arial"/>
              <a:sym typeface="Arial"/>
            </a:endParaRPr>
          </a:p>
          <a:p>
            <a:pPr indent="0" lvl="0" marL="0" marR="0" rtl="0" algn="l">
              <a:spcBef>
                <a:spcPts val="1200"/>
              </a:spcBef>
              <a:spcAft>
                <a:spcPts val="0"/>
              </a:spcAft>
              <a:buNone/>
            </a:pPr>
            <a:br>
              <a:rPr lang="en-US"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p:txBody>
      </p:sp>
      <p:sp>
        <p:nvSpPr>
          <p:cNvPr id="205" name="Google Shape;205;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strike="noStrike">
                <a:solidFill>
                  <a:srgbClr val="595959"/>
                </a:solidFill>
                <a:latin typeface="Lato"/>
                <a:ea typeface="Lato"/>
                <a:cs typeface="Lato"/>
                <a:sym typeface="Lato"/>
              </a:rPr>
              <a:t>• Reduces financial losses by preventing high-risk lending.</a:t>
            </a:r>
            <a:endParaRPr b="0" sz="1200">
              <a:solidFill>
                <a:schemeClr val="dk1"/>
              </a:solidFill>
              <a:latin typeface="Arial"/>
              <a:ea typeface="Arial"/>
              <a:cs typeface="Arial"/>
              <a:sym typeface="Arial"/>
            </a:endParaRPr>
          </a:p>
          <a:p>
            <a:pPr indent="0" lvl="0" marL="0" marR="0" rtl="0" algn="l">
              <a:spcBef>
                <a:spcPts val="1592"/>
              </a:spcBef>
              <a:spcAft>
                <a:spcPts val="0"/>
              </a:spcAft>
              <a:buNone/>
            </a:pPr>
            <a:r>
              <a:rPr b="0" i="0" lang="en-US" sz="1200" u="none" strike="noStrike">
                <a:solidFill>
                  <a:srgbClr val="595959"/>
                </a:solidFill>
                <a:latin typeface="Lato"/>
                <a:ea typeface="Lato"/>
                <a:cs typeface="Lato"/>
                <a:sym typeface="Lato"/>
              </a:rPr>
              <a:t>• Improves cash flow through better repayment forecasting.</a:t>
            </a:r>
            <a:endParaRPr b="0" sz="1200">
              <a:solidFill>
                <a:schemeClr val="dk1"/>
              </a:solidFill>
              <a:latin typeface="Arial"/>
              <a:ea typeface="Arial"/>
              <a:cs typeface="Arial"/>
              <a:sym typeface="Arial"/>
            </a:endParaRPr>
          </a:p>
          <a:p>
            <a:pPr indent="0" lvl="0" marL="0" marR="0" rtl="0" algn="l">
              <a:spcBef>
                <a:spcPts val="1592"/>
              </a:spcBef>
              <a:spcAft>
                <a:spcPts val="0"/>
              </a:spcAft>
              <a:buNone/>
            </a:pPr>
            <a:r>
              <a:rPr b="0" i="0" lang="en-US" sz="1200" u="none" strike="noStrike">
                <a:solidFill>
                  <a:srgbClr val="595959"/>
                </a:solidFill>
                <a:latin typeface="Lato"/>
                <a:ea typeface="Lato"/>
                <a:cs typeface="Lato"/>
                <a:sym typeface="Lato"/>
              </a:rPr>
              <a:t>• Enhances customer relationships by offering personalized financial solutions.</a:t>
            </a:r>
            <a:endParaRPr b="0" sz="1200">
              <a:solidFill>
                <a:schemeClr val="dk1"/>
              </a:solidFill>
              <a:latin typeface="Arial"/>
              <a:ea typeface="Arial"/>
              <a:cs typeface="Arial"/>
              <a:sym typeface="Arial"/>
            </a:endParaRPr>
          </a:p>
          <a:p>
            <a:pPr indent="0" lvl="0" marL="0" marR="0" rtl="0" algn="l">
              <a:spcBef>
                <a:spcPts val="1592"/>
              </a:spcBef>
              <a:spcAft>
                <a:spcPts val="0"/>
              </a:spcAft>
              <a:buNone/>
            </a:pPr>
            <a:r>
              <a:rPr b="0" i="0" lang="en-US" sz="1200" u="none" strike="noStrike">
                <a:solidFill>
                  <a:srgbClr val="595959"/>
                </a:solidFill>
                <a:latin typeface="Lato"/>
                <a:ea typeface="Lato"/>
                <a:cs typeface="Lato"/>
                <a:sym typeface="Lato"/>
              </a:rPr>
              <a:t>• Strengthens regulatory compliance with better credit risk management.</a:t>
            </a:r>
            <a:endParaRPr b="0" sz="1200">
              <a:solidFill>
                <a:schemeClr val="dk1"/>
              </a:solidFill>
              <a:latin typeface="Arial"/>
              <a:ea typeface="Arial"/>
              <a:cs typeface="Arial"/>
              <a:sym typeface="Arial"/>
            </a:endParaRPr>
          </a:p>
          <a:p>
            <a:pPr indent="0" lvl="0" marL="0" marR="0" rtl="0" algn="l">
              <a:spcBef>
                <a:spcPts val="1592"/>
              </a:spcBef>
              <a:spcAft>
                <a:spcPts val="0"/>
              </a:spcAft>
              <a:buNone/>
            </a:pPr>
            <a:r>
              <a:rPr b="0" i="0" lang="en-US" sz="1200" u="none" strike="noStrike">
                <a:solidFill>
                  <a:srgbClr val="595959"/>
                </a:solidFill>
                <a:latin typeface="Lato"/>
                <a:ea typeface="Lato"/>
                <a:cs typeface="Lato"/>
                <a:sym typeface="Lato"/>
              </a:rPr>
              <a:t>• Supports long-term profitability by lowering default rates.</a:t>
            </a:r>
            <a:endParaRPr b="0" sz="1200">
              <a:solidFill>
                <a:schemeClr val="dk1"/>
              </a:solidFill>
              <a:latin typeface="Arial"/>
              <a:ea typeface="Arial"/>
              <a:cs typeface="Arial"/>
              <a:sym typeface="Arial"/>
            </a:endParaRPr>
          </a:p>
          <a:p>
            <a:pPr indent="0" lvl="0" marL="0" marR="0" rtl="0" algn="l">
              <a:spcBef>
                <a:spcPts val="1000"/>
              </a:spcBef>
              <a:spcAft>
                <a:spcPts val="0"/>
              </a:spcAft>
              <a:buNone/>
            </a:pPr>
            <a:r>
              <a:t/>
            </a:r>
            <a:endParaRPr sz="1200">
              <a:solidFill>
                <a:schemeClr val="dk1"/>
              </a:solidFill>
              <a:latin typeface="Arial"/>
              <a:ea typeface="Arial"/>
              <a:cs typeface="Arial"/>
              <a:sym typeface="Arial"/>
            </a:endParaRPr>
          </a:p>
        </p:txBody>
      </p:sp>
      <p:sp>
        <p:nvSpPr>
          <p:cNvPr id="228" name="Google Shape;228;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b9a59e6f0_2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b9a59e6f0_2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 name="Google Shape;61;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u="none" strike="noStrike">
                <a:solidFill>
                  <a:srgbClr val="595959"/>
                </a:solidFill>
                <a:latin typeface="Lato"/>
                <a:ea typeface="Lato"/>
                <a:cs typeface="Lato"/>
                <a:sym typeface="Lato"/>
              </a:rPr>
              <a:t>Observation:</a:t>
            </a:r>
            <a:endParaRPr b="0" sz="1200">
              <a:solidFill>
                <a:schemeClr val="dk1"/>
              </a:solidFill>
              <a:latin typeface="Arial"/>
              <a:ea typeface="Arial"/>
              <a:cs typeface="Arial"/>
              <a:sym typeface="Arial"/>
            </a:endParaRPr>
          </a:p>
          <a:p>
            <a:pPr indent="0" lvl="0" marL="0" marR="0" rtl="0" algn="l">
              <a:spcBef>
                <a:spcPts val="1840"/>
              </a:spcBef>
              <a:spcAft>
                <a:spcPts val="0"/>
              </a:spcAft>
              <a:buNone/>
            </a:pPr>
            <a:r>
              <a:rPr b="0" i="0" lang="en-US" sz="1200" u="none" strike="noStrike">
                <a:solidFill>
                  <a:srgbClr val="595959"/>
                </a:solidFill>
                <a:latin typeface="Lato"/>
                <a:ea typeface="Lato"/>
                <a:cs typeface="Lato"/>
                <a:sym typeface="Lato"/>
              </a:rPr>
              <a:t>An increasing number of account holders have been failing to meet their minimum payment requirements, leading to a rise in defaults. The company currently lacks a proactive mechanism to predict and mitigate these defaults, relying on reactive collection efforts instead.</a:t>
            </a:r>
            <a:endParaRPr b="0" sz="1200">
              <a:solidFill>
                <a:schemeClr val="dk1"/>
              </a:solidFill>
              <a:latin typeface="Arial"/>
              <a:ea typeface="Arial"/>
              <a:cs typeface="Arial"/>
              <a:sym typeface="Arial"/>
            </a:endParaRPr>
          </a:p>
          <a:p>
            <a:pPr indent="0" lvl="0" marL="0" marR="0" rtl="0" algn="l">
              <a:spcBef>
                <a:spcPts val="1840"/>
              </a:spcBef>
              <a:spcAft>
                <a:spcPts val="0"/>
              </a:spcAft>
              <a:buNone/>
            </a:pPr>
            <a:r>
              <a:rPr b="1" i="0" lang="en-US" sz="1200" u="none" strike="noStrike">
                <a:solidFill>
                  <a:srgbClr val="595959"/>
                </a:solidFill>
                <a:latin typeface="Lato"/>
                <a:ea typeface="Lato"/>
                <a:cs typeface="Lato"/>
                <a:sym typeface="Lato"/>
              </a:rPr>
              <a:t>Pain Points &amp; Gaps:</a:t>
            </a:r>
            <a:endParaRPr b="0" sz="1200">
              <a:solidFill>
                <a:schemeClr val="dk1"/>
              </a:solidFill>
              <a:latin typeface="Arial"/>
              <a:ea typeface="Arial"/>
              <a:cs typeface="Arial"/>
              <a:sym typeface="Arial"/>
            </a:endParaRPr>
          </a:p>
          <a:p>
            <a:pPr indent="-76200" lvl="0" marL="0" marR="0" rtl="0" algn="l">
              <a:spcBef>
                <a:spcPts val="2400"/>
              </a:spcBef>
              <a:spcAft>
                <a:spcPts val="0"/>
              </a:spcAft>
              <a:buClr>
                <a:srgbClr val="595959"/>
              </a:buClr>
              <a:buSzPts val="1200"/>
              <a:buFont typeface="Arial"/>
              <a:buChar char="•"/>
            </a:pPr>
            <a:r>
              <a:rPr b="0" i="0" lang="en-US" sz="1200" u="none" strike="noStrike">
                <a:solidFill>
                  <a:srgbClr val="595959"/>
                </a:solidFill>
                <a:latin typeface="Lato"/>
                <a:ea typeface="Lato"/>
                <a:cs typeface="Lato"/>
                <a:sym typeface="Lato"/>
              </a:rPr>
              <a:t>High financial risk due to unexpected defaults.</a:t>
            </a:r>
            <a:endParaRPr sz="1200"/>
          </a:p>
          <a:p>
            <a:pPr indent="-76200" lvl="0" marL="0" marR="0" rtl="0" algn="l">
              <a:spcBef>
                <a:spcPts val="0"/>
              </a:spcBef>
              <a:spcAft>
                <a:spcPts val="0"/>
              </a:spcAft>
              <a:buClr>
                <a:srgbClr val="595959"/>
              </a:buClr>
              <a:buSzPts val="1200"/>
              <a:buFont typeface="Arial"/>
              <a:buChar char="•"/>
            </a:pPr>
            <a:r>
              <a:rPr b="0" i="0" lang="en-US" sz="1200" u="none" strike="noStrike">
                <a:solidFill>
                  <a:srgbClr val="595959"/>
                </a:solidFill>
                <a:latin typeface="Lato"/>
                <a:ea typeface="Lato"/>
                <a:cs typeface="Lato"/>
                <a:sym typeface="Lato"/>
              </a:rPr>
              <a:t>Increased collection costs and operational inefficiencies.</a:t>
            </a:r>
            <a:endParaRPr sz="1200"/>
          </a:p>
          <a:p>
            <a:pPr indent="-76200" lvl="0" marL="0" marR="0" rtl="0" algn="l">
              <a:spcBef>
                <a:spcPts val="0"/>
              </a:spcBef>
              <a:spcAft>
                <a:spcPts val="0"/>
              </a:spcAft>
              <a:buClr>
                <a:srgbClr val="595959"/>
              </a:buClr>
              <a:buSzPts val="1200"/>
              <a:buFont typeface="Arial"/>
              <a:buChar char="•"/>
            </a:pPr>
            <a:r>
              <a:rPr b="0" i="0" lang="en-US" sz="1200" u="none" strike="noStrike">
                <a:solidFill>
                  <a:srgbClr val="595959"/>
                </a:solidFill>
                <a:latin typeface="Lato"/>
                <a:ea typeface="Lato"/>
                <a:cs typeface="Lato"/>
                <a:sym typeface="Lato"/>
              </a:rPr>
              <a:t>Missed opportunities for early intervention strategies.</a:t>
            </a:r>
            <a:endParaRPr sz="1200"/>
          </a:p>
          <a:p>
            <a:pPr indent="-76200" lvl="0" marL="0" marR="0" rtl="0" algn="l">
              <a:spcBef>
                <a:spcPts val="0"/>
              </a:spcBef>
              <a:spcAft>
                <a:spcPts val="0"/>
              </a:spcAft>
              <a:buClr>
                <a:srgbClr val="595959"/>
              </a:buClr>
              <a:buSzPts val="1200"/>
              <a:buFont typeface="Arial"/>
              <a:buChar char="•"/>
            </a:pPr>
            <a:r>
              <a:rPr b="0" i="0" lang="en-US" sz="1200" u="none" strike="noStrike">
                <a:solidFill>
                  <a:srgbClr val="595959"/>
                </a:solidFill>
                <a:latin typeface="Lato"/>
                <a:ea typeface="Lato"/>
                <a:cs typeface="Lato"/>
                <a:sym typeface="Lato"/>
              </a:rPr>
              <a:t>Lack of data-driven insights to assess customer risk proactively.</a:t>
            </a:r>
            <a:endParaRPr sz="1200"/>
          </a:p>
          <a:p>
            <a:pPr indent="0" lvl="0" marL="0" marR="0" rtl="0" algn="l">
              <a:spcBef>
                <a:spcPts val="1200"/>
              </a:spcBef>
              <a:spcAft>
                <a:spcPts val="0"/>
              </a:spcAft>
              <a:buNone/>
            </a:pPr>
            <a:br>
              <a:rPr lang="en-US"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p:txBody>
      </p:sp>
      <p:sp>
        <p:nvSpPr>
          <p:cNvPr id="62" name="Google Shape;62;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b9a59e6f0_1_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74" name="Google Shape;74;g33b9a59e6f0_1_6: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strike="noStrike">
                <a:solidFill>
                  <a:srgbClr val="000000"/>
                </a:solidFill>
                <a:latin typeface="Arial"/>
                <a:ea typeface="Arial"/>
                <a:cs typeface="Arial"/>
                <a:sym typeface="Arial"/>
              </a:rPr>
              <a:t>Key Features:</a:t>
            </a:r>
            <a:br>
              <a:rPr b="0" lang="en-US" sz="1200">
                <a:solidFill>
                  <a:schemeClr val="dk1"/>
                </a:solidFill>
                <a:latin typeface="Arial"/>
                <a:ea typeface="Arial"/>
                <a:cs typeface="Arial"/>
                <a:sym typeface="Arial"/>
              </a:rPr>
            </a:br>
            <a:r>
              <a:rPr b="0" i="0" lang="en-US" sz="1200" u="none" strike="noStrike">
                <a:solidFill>
                  <a:srgbClr val="000000"/>
                </a:solidFill>
                <a:latin typeface="Arial"/>
                <a:ea typeface="Arial"/>
                <a:cs typeface="Arial"/>
                <a:sym typeface="Arial"/>
              </a:rPr>
              <a:t>Demographic and Credit History Data: Includes features such as age, payment history, credit balance, and amount owed.</a:t>
            </a:r>
            <a:endParaRPr b="0" sz="1200">
              <a:solidFill>
                <a:schemeClr val="dk1"/>
              </a:solidFill>
              <a:latin typeface="Arial"/>
              <a:ea typeface="Arial"/>
              <a:cs typeface="Arial"/>
              <a:sym typeface="Arial"/>
            </a:endParaRPr>
          </a:p>
          <a:p>
            <a:pPr indent="0" lvl="0" marL="0" marR="0" rtl="0" algn="l">
              <a:spcBef>
                <a:spcPts val="0"/>
              </a:spcBef>
              <a:spcAft>
                <a:spcPts val="0"/>
              </a:spcAft>
              <a:buNone/>
            </a:pPr>
            <a:r>
              <a:rPr b="0" i="0" lang="en-US" sz="1200" u="none" strike="noStrike">
                <a:solidFill>
                  <a:srgbClr val="000000"/>
                </a:solidFill>
                <a:latin typeface="Arial"/>
                <a:ea typeface="Arial"/>
                <a:cs typeface="Arial"/>
                <a:sym typeface="Arial"/>
              </a:rPr>
              <a:t>Potential Predictors of Default: Payment delays, credit balance, and bill statements are likely to be significant predictors.</a:t>
            </a:r>
            <a:endParaRPr b="0" sz="1200">
              <a:solidFill>
                <a:schemeClr val="dk1"/>
              </a:solidFill>
              <a:latin typeface="Arial"/>
              <a:ea typeface="Arial"/>
              <a:cs typeface="Arial"/>
              <a:sym typeface="Arial"/>
            </a:endParaRPr>
          </a:p>
          <a:p>
            <a:pPr indent="0" lvl="0" marL="0" marR="0" rtl="0" algn="l">
              <a:spcBef>
                <a:spcPts val="0"/>
              </a:spcBef>
              <a:spcAft>
                <a:spcPts val="0"/>
              </a:spcAft>
              <a:buNone/>
            </a:pPr>
            <a:r>
              <a:rPr b="0" i="0" lang="en-US" sz="1200" u="none" strike="noStrike">
                <a:solidFill>
                  <a:srgbClr val="000000"/>
                </a:solidFill>
                <a:latin typeface="Arial"/>
                <a:ea typeface="Arial"/>
                <a:cs typeface="Arial"/>
                <a:sym typeface="Arial"/>
              </a:rPr>
              <a:t>Features like payment history and bill balance could be strong indicators of default risk.</a:t>
            </a:r>
            <a:endParaRPr b="0" sz="1200">
              <a:solidFill>
                <a:schemeClr val="dk1"/>
              </a:solidFill>
              <a:latin typeface="Arial"/>
              <a:ea typeface="Arial"/>
              <a:cs typeface="Arial"/>
              <a:sym typeface="Arial"/>
            </a:endParaRPr>
          </a:p>
          <a:p>
            <a:pPr indent="0" lvl="0" marL="0" marR="0" rtl="0" algn="l">
              <a:spcBef>
                <a:spcPts val="0"/>
              </a:spcBef>
              <a:spcAft>
                <a:spcPts val="0"/>
              </a:spcAft>
              <a:buNone/>
            </a:pPr>
            <a:r>
              <a:t/>
            </a:r>
            <a:endParaRPr b="0" sz="1200">
              <a:solidFill>
                <a:schemeClr val="dk1"/>
              </a:solidFill>
              <a:latin typeface="Arial"/>
              <a:ea typeface="Arial"/>
              <a:cs typeface="Arial"/>
              <a:sym typeface="Arial"/>
            </a:endParaRPr>
          </a:p>
          <a:p>
            <a:pPr indent="0" lvl="0" marL="0" marR="0" rtl="0" algn="l">
              <a:spcBef>
                <a:spcPts val="0"/>
              </a:spcBef>
              <a:spcAft>
                <a:spcPts val="0"/>
              </a:spcAft>
              <a:buNone/>
            </a:pPr>
            <a:r>
              <a:t/>
            </a:r>
            <a:endParaRPr b="0" i="0" sz="12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en-US" sz="1200" u="none" strike="noStrike">
                <a:solidFill>
                  <a:srgbClr val="000000"/>
                </a:solidFill>
                <a:latin typeface="Arial"/>
                <a:ea typeface="Arial"/>
                <a:cs typeface="Arial"/>
                <a:sym typeface="Arial"/>
              </a:rPr>
              <a:t>Class Distribution:</a:t>
            </a:r>
            <a:endParaRPr b="0" sz="1200">
              <a:solidFill>
                <a:schemeClr val="dk1"/>
              </a:solidFill>
              <a:latin typeface="Arial"/>
              <a:ea typeface="Arial"/>
              <a:cs typeface="Arial"/>
              <a:sym typeface="Arial"/>
            </a:endParaRPr>
          </a:p>
          <a:p>
            <a:pPr indent="0" lvl="0" marL="0" marR="0" rtl="0" algn="l">
              <a:spcBef>
                <a:spcPts val="0"/>
              </a:spcBef>
              <a:spcAft>
                <a:spcPts val="0"/>
              </a:spcAft>
              <a:buNone/>
            </a:pPr>
            <a:r>
              <a:rPr b="0" i="0" lang="en-US" sz="1200" u="none" strike="noStrike">
                <a:solidFill>
                  <a:srgbClr val="000000"/>
                </a:solidFill>
                <a:latin typeface="Arial"/>
                <a:ea typeface="Arial"/>
                <a:cs typeface="Arial"/>
                <a:sym typeface="Arial"/>
              </a:rPr>
              <a:t>Observation: The dataset is imbalanced, with a significantly higher number of non-defaulters compared to defaulters. This will need to be considered during model training to avoid bias toward the majority class.</a:t>
            </a:r>
            <a:endParaRPr b="0" sz="1200">
              <a:solidFill>
                <a:schemeClr val="dk1"/>
              </a:solidFill>
              <a:latin typeface="Arial"/>
              <a:ea typeface="Arial"/>
              <a:cs typeface="Arial"/>
              <a:sym typeface="Arial"/>
            </a:endParaRPr>
          </a:p>
          <a:p>
            <a:pPr indent="0" lvl="0" marL="0" marR="0" rtl="0" algn="l">
              <a:spcBef>
                <a:spcPts val="0"/>
              </a:spcBef>
              <a:spcAft>
                <a:spcPts val="0"/>
              </a:spcAft>
              <a:buNone/>
            </a:pPr>
            <a:br>
              <a:rPr lang="en-US"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p:txBody>
      </p:sp>
      <p:sp>
        <p:nvSpPr>
          <p:cNvPr id="84" name="Google Shape;84;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b9a59e6f0_1_3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g33b9a59e6f0_1_3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200">
                <a:solidFill>
                  <a:srgbClr val="595959"/>
                </a:solidFill>
                <a:latin typeface="Lato"/>
                <a:ea typeface="Lato"/>
                <a:cs typeface="Lato"/>
                <a:sym typeface="Lato"/>
              </a:rPr>
              <a:t>Mitigation Plan:</a:t>
            </a:r>
            <a:r>
              <a:rPr lang="en-US" sz="1200">
                <a:solidFill>
                  <a:schemeClr val="dk1"/>
                </a:solidFill>
              </a:rPr>
              <a:t> </a:t>
            </a:r>
            <a:r>
              <a:rPr lang="en-US" sz="1200">
                <a:solidFill>
                  <a:srgbClr val="595959"/>
                </a:solidFill>
                <a:latin typeface="Lato"/>
                <a:ea typeface="Lato"/>
                <a:cs typeface="Lato"/>
                <a:sym typeface="Lato"/>
              </a:rPr>
              <a:t>Implement a predictive model to identify high-risk customers before they default. This will enable future proactive interventions such as targeted reminders, adjusted credit limits, or personalized repayment plans. By having this model, the company can reduce defaults, optimize risk management, and maximize profitability.</a:t>
            </a:r>
            <a:endParaRPr sz="1200">
              <a:solidFill>
                <a:schemeClr val="dk1"/>
              </a:solidFill>
            </a:endParaRPr>
          </a:p>
          <a:p>
            <a:pPr indent="0" lvl="0" marL="0" rtl="0" algn="l">
              <a:spcBef>
                <a:spcPts val="1200"/>
              </a:spcBef>
              <a:spcAft>
                <a:spcPts val="0"/>
              </a:spcAft>
              <a:buClr>
                <a:schemeClr val="dk1"/>
              </a:buClr>
              <a:buFont typeface="Arial"/>
              <a:buNone/>
            </a:pPr>
            <a:r>
              <a:rPr lang="en-US" sz="1000">
                <a:solidFill>
                  <a:srgbClr val="595959"/>
                </a:solidFill>
                <a:latin typeface="Lato"/>
                <a:ea typeface="Lato"/>
                <a:cs typeface="Lato"/>
                <a:sym typeface="Lato"/>
              </a:rPr>
              <a:t>📊 Predictive Analytics – Analyzes past financial behavior to assess default risk. allow us to analyse potential customers who will default. We could either reject their credit card application or provide personalized credit card plan</a:t>
            </a:r>
            <a:endParaRPr sz="1200">
              <a:solidFill>
                <a:schemeClr val="dk1"/>
              </a:solidFill>
            </a:endParaRPr>
          </a:p>
          <a:p>
            <a:pPr indent="0" lvl="0" marL="0" rtl="0" algn="l">
              <a:spcBef>
                <a:spcPts val="2400"/>
              </a:spcBef>
              <a:spcAft>
                <a:spcPts val="0"/>
              </a:spcAft>
              <a:buClr>
                <a:schemeClr val="dk1"/>
              </a:buClr>
              <a:buFont typeface="Arial"/>
              <a:buNone/>
            </a:pPr>
            <a:r>
              <a:rPr lang="en-US" sz="1000">
                <a:solidFill>
                  <a:srgbClr val="595959"/>
                </a:solidFill>
                <a:latin typeface="Lato"/>
                <a:ea typeface="Lato"/>
                <a:cs typeface="Lato"/>
                <a:sym typeface="Lato"/>
              </a:rPr>
              <a:t>🗃️Key Variables - Credit Utilization, Number of Late Payments in last 6 months</a:t>
            </a:r>
            <a:endParaRPr sz="1200">
              <a:solidFill>
                <a:schemeClr val="dk1"/>
              </a:solidFill>
            </a:endParaRPr>
          </a:p>
          <a:p>
            <a:pPr indent="0" lvl="0" marL="0" rtl="0" algn="l">
              <a:spcBef>
                <a:spcPts val="2400"/>
              </a:spcBef>
              <a:spcAft>
                <a:spcPts val="0"/>
              </a:spcAft>
              <a:buClr>
                <a:schemeClr val="dk1"/>
              </a:buClr>
              <a:buFont typeface="Arial"/>
              <a:buNone/>
            </a:pPr>
            <a:r>
              <a:rPr lang="en-US" sz="1000">
                <a:solidFill>
                  <a:srgbClr val="595959"/>
                </a:solidFill>
                <a:latin typeface="Lato"/>
                <a:ea typeface="Lato"/>
                <a:cs typeface="Lato"/>
                <a:sym typeface="Lato"/>
              </a:rPr>
              <a:t>🔨Techniques to mitigate imbalance data: Ensemble Methods, GridSearch, SMOTE, and Optuna</a:t>
            </a:r>
            <a:endParaRPr sz="1200">
              <a:solidFill>
                <a:schemeClr val="dk1"/>
              </a:solidFill>
            </a:endParaRPr>
          </a:p>
          <a:p>
            <a:pPr indent="0" lvl="0" marL="0" rtl="0" algn="l">
              <a:spcBef>
                <a:spcPts val="2400"/>
              </a:spcBef>
              <a:spcAft>
                <a:spcPts val="0"/>
              </a:spcAft>
              <a:buClr>
                <a:schemeClr val="dk1"/>
              </a:buClr>
              <a:buFont typeface="Arial"/>
              <a:buNone/>
            </a:pPr>
            <a:r>
              <a:rPr lang="en-US" sz="1000">
                <a:solidFill>
                  <a:srgbClr val="595959"/>
                </a:solidFill>
                <a:latin typeface="Lato"/>
                <a:ea typeface="Lato"/>
                <a:cs typeface="Lato"/>
                <a:sym typeface="Lato"/>
              </a:rPr>
              <a:t>🤖 Machine Learning Model – Uses classification algorithms (Logistic Regression, Random Forest, XGBoost) for accurate predictions.</a:t>
            </a:r>
            <a:endParaRPr>
              <a:solidFill>
                <a:schemeClr val="dk1"/>
              </a:solidFill>
            </a:endParaRPr>
          </a:p>
          <a:p>
            <a:pPr indent="0" lvl="0" marL="0" rtl="0" algn="l">
              <a:spcBef>
                <a:spcPts val="2400"/>
              </a:spcBef>
              <a:spcAft>
                <a:spcPts val="0"/>
              </a:spcAft>
              <a:buNone/>
            </a:pPr>
            <a:r>
              <a:rPr lang="en-US" sz="1000">
                <a:solidFill>
                  <a:srgbClr val="595959"/>
                </a:solidFill>
                <a:latin typeface="Lato"/>
                <a:ea typeface="Lato"/>
                <a:cs typeface="Lato"/>
                <a:sym typeface="Lato"/>
              </a:rPr>
              <a:t>Suggested Grouped Visuals:</a:t>
            </a:r>
            <a:endParaRPr sz="1200">
              <a:solidFill>
                <a:schemeClr val="dk1"/>
              </a:solidFill>
            </a:endParaRPr>
          </a:p>
          <a:p>
            <a:pPr indent="-63500" lvl="0" marL="0" rtl="0" algn="l">
              <a:spcBef>
                <a:spcPts val="2400"/>
              </a:spcBef>
              <a:spcAft>
                <a:spcPts val="0"/>
              </a:spcAft>
              <a:buClr>
                <a:srgbClr val="595959"/>
              </a:buClr>
              <a:buSzPts val="1000"/>
              <a:buFont typeface="Play"/>
              <a:buAutoNum type="arabicPeriod"/>
            </a:pPr>
            <a:r>
              <a:rPr lang="en-US" sz="1000">
                <a:solidFill>
                  <a:srgbClr val="595959"/>
                </a:solidFill>
                <a:latin typeface="Lato"/>
                <a:ea typeface="Lato"/>
                <a:cs typeface="Lato"/>
                <a:sym typeface="Lato"/>
              </a:rPr>
              <a:t>Model Workflow</a:t>
            </a:r>
            <a:endParaRPr>
              <a:solidFill>
                <a:schemeClr val="dk1"/>
              </a:solidFill>
            </a:endParaRPr>
          </a:p>
          <a:p>
            <a:pPr indent="-285750" lvl="1" marL="742950" rtl="0" algn="l">
              <a:spcBef>
                <a:spcPts val="0"/>
              </a:spcBef>
              <a:spcAft>
                <a:spcPts val="0"/>
              </a:spcAft>
              <a:buClr>
                <a:srgbClr val="595959"/>
              </a:buClr>
              <a:buSzPts val="1000"/>
              <a:buFont typeface="Play"/>
              <a:buAutoNum type="arabicPeriod"/>
            </a:pPr>
            <a:r>
              <a:rPr lang="en-US" sz="1000">
                <a:solidFill>
                  <a:srgbClr val="595959"/>
                </a:solidFill>
                <a:latin typeface="Lato"/>
                <a:ea typeface="Lato"/>
                <a:cs typeface="Lato"/>
                <a:sym typeface="Lato"/>
              </a:rPr>
              <a:t>Model Workflow Diagram: Shows the data flow from input to prediction, giving a high-level view of the steps your model takes to make predictions.</a:t>
            </a:r>
            <a:endParaRPr>
              <a:solidFill>
                <a:schemeClr val="dk1"/>
              </a:solidFill>
            </a:endParaRPr>
          </a:p>
          <a:p>
            <a:pPr indent="-63500" lvl="0" marL="0" rtl="0" algn="l">
              <a:spcBef>
                <a:spcPts val="0"/>
              </a:spcBef>
              <a:spcAft>
                <a:spcPts val="0"/>
              </a:spcAft>
              <a:buClr>
                <a:srgbClr val="595959"/>
              </a:buClr>
              <a:buSzPts val="1000"/>
              <a:buFont typeface="Play"/>
              <a:buAutoNum type="arabicPeriod"/>
            </a:pPr>
            <a:r>
              <a:rPr lang="en-US" sz="1000">
                <a:solidFill>
                  <a:srgbClr val="595959"/>
                </a:solidFill>
                <a:latin typeface="Lato"/>
                <a:ea typeface="Lato"/>
                <a:cs typeface="Lato"/>
                <a:sym typeface="Lato"/>
              </a:rPr>
              <a:t>Model Evaluation and Performance</a:t>
            </a:r>
            <a:endParaRPr>
              <a:solidFill>
                <a:schemeClr val="dk1"/>
              </a:solidFill>
            </a:endParaRPr>
          </a:p>
          <a:p>
            <a:pPr indent="-285750" lvl="1" marL="742950" rtl="0" algn="l">
              <a:spcBef>
                <a:spcPts val="0"/>
              </a:spcBef>
              <a:spcAft>
                <a:spcPts val="0"/>
              </a:spcAft>
              <a:buClr>
                <a:srgbClr val="595959"/>
              </a:buClr>
              <a:buSzPts val="1000"/>
              <a:buFont typeface="Play"/>
              <a:buAutoNum type="arabicPeriod"/>
            </a:pPr>
            <a:r>
              <a:rPr lang="en-US" sz="1000">
                <a:solidFill>
                  <a:srgbClr val="595959"/>
                </a:solidFill>
                <a:latin typeface="Lato"/>
                <a:ea typeface="Lato"/>
                <a:cs typeface="Lato"/>
                <a:sym typeface="Lato"/>
              </a:rPr>
              <a:t>ROC/AUC: Displays how well the model distinguishes between the classes (default vs. non-default).</a:t>
            </a:r>
            <a:endParaRPr>
              <a:solidFill>
                <a:schemeClr val="dk1"/>
              </a:solidFill>
            </a:endParaRPr>
          </a:p>
          <a:p>
            <a:pPr indent="-285750" lvl="1" marL="742950" rtl="0" algn="l">
              <a:spcBef>
                <a:spcPts val="0"/>
              </a:spcBef>
              <a:spcAft>
                <a:spcPts val="0"/>
              </a:spcAft>
              <a:buClr>
                <a:srgbClr val="595959"/>
              </a:buClr>
              <a:buSzPts val="1000"/>
              <a:buFont typeface="Play"/>
              <a:buAutoNum type="arabicPeriod"/>
            </a:pPr>
            <a:r>
              <a:rPr lang="en-US" sz="1000">
                <a:solidFill>
                  <a:srgbClr val="595959"/>
                </a:solidFill>
                <a:latin typeface="Lato"/>
                <a:ea typeface="Lato"/>
                <a:cs typeface="Lato"/>
                <a:sym typeface="Lato"/>
              </a:rPr>
              <a:t>cross_val_score: Shows cross-validation results to evaluate the model's robustness.</a:t>
            </a:r>
            <a:endParaRPr>
              <a:solidFill>
                <a:schemeClr val="dk1"/>
              </a:solidFill>
            </a:endParaRPr>
          </a:p>
          <a:p>
            <a:pPr indent="-285750" lvl="1" marL="742950" rtl="0" algn="l">
              <a:spcBef>
                <a:spcPts val="0"/>
              </a:spcBef>
              <a:spcAft>
                <a:spcPts val="0"/>
              </a:spcAft>
              <a:buClr>
                <a:srgbClr val="595959"/>
              </a:buClr>
              <a:buSzPts val="1000"/>
              <a:buFont typeface="Play"/>
              <a:buAutoNum type="arabicPeriod"/>
            </a:pPr>
            <a:r>
              <a:rPr lang="en-US" sz="1000">
                <a:solidFill>
                  <a:srgbClr val="595959"/>
                </a:solidFill>
                <a:latin typeface="Lato"/>
                <a:ea typeface="Lato"/>
                <a:cs typeface="Lato"/>
                <a:sym typeface="Lato"/>
              </a:rPr>
              <a:t>classification_report: Provides detailed performance metrics like precision, recall, and F1-score.</a:t>
            </a:r>
            <a:endParaRPr>
              <a:solidFill>
                <a:schemeClr val="dk1"/>
              </a:solidFill>
            </a:endParaRPr>
          </a:p>
          <a:p>
            <a:pPr indent="-63500" lvl="0" marL="0" rtl="0" algn="l">
              <a:spcBef>
                <a:spcPts val="0"/>
              </a:spcBef>
              <a:spcAft>
                <a:spcPts val="0"/>
              </a:spcAft>
              <a:buClr>
                <a:srgbClr val="595959"/>
              </a:buClr>
              <a:buSzPts val="1000"/>
              <a:buFont typeface="Play"/>
              <a:buAutoNum type="arabicPeriod"/>
            </a:pPr>
            <a:r>
              <a:rPr lang="en-US" sz="1000">
                <a:solidFill>
                  <a:srgbClr val="595959"/>
                </a:solidFill>
                <a:latin typeface="Lato"/>
                <a:ea typeface="Lato"/>
                <a:cs typeface="Lato"/>
                <a:sym typeface="Lato"/>
              </a:rPr>
              <a:t>Feature Importance</a:t>
            </a:r>
            <a:endParaRPr>
              <a:solidFill>
                <a:schemeClr val="dk1"/>
              </a:solidFill>
            </a:endParaRPr>
          </a:p>
          <a:p>
            <a:pPr indent="-285750" lvl="1" marL="742950" rtl="0" algn="l">
              <a:spcBef>
                <a:spcPts val="0"/>
              </a:spcBef>
              <a:spcAft>
                <a:spcPts val="0"/>
              </a:spcAft>
              <a:buClr>
                <a:srgbClr val="595959"/>
              </a:buClr>
              <a:buSzPts val="1000"/>
              <a:buFont typeface="Play"/>
              <a:buAutoNum type="arabicPeriod"/>
            </a:pPr>
            <a:r>
              <a:rPr lang="en-US" sz="1000">
                <a:solidFill>
                  <a:srgbClr val="595959"/>
                </a:solidFill>
                <a:latin typeface="Lato"/>
                <a:ea typeface="Lato"/>
                <a:cs typeface="Lato"/>
                <a:sym typeface="Lato"/>
              </a:rPr>
              <a:t>Logistic Regression: Coefficients and Odds Ratios: Shows the influence of each feature on the model's prediction, helping to interpret the impact of individual features.</a:t>
            </a:r>
            <a:endParaRPr>
              <a:solidFill>
                <a:schemeClr val="dk1"/>
              </a:solidFill>
            </a:endParaRPr>
          </a:p>
          <a:p>
            <a:pPr indent="-285750" lvl="1" marL="742950" rtl="0" algn="l">
              <a:spcBef>
                <a:spcPts val="0"/>
              </a:spcBef>
              <a:spcAft>
                <a:spcPts val="0"/>
              </a:spcAft>
              <a:buClr>
                <a:srgbClr val="595959"/>
              </a:buClr>
              <a:buSzPts val="1000"/>
              <a:buFont typeface="Play"/>
              <a:buAutoNum type="arabicPeriod"/>
            </a:pPr>
            <a:r>
              <a:rPr lang="en-US" sz="1000">
                <a:solidFill>
                  <a:srgbClr val="595959"/>
                </a:solidFill>
                <a:latin typeface="Lato"/>
                <a:ea typeface="Lato"/>
                <a:cs typeface="Lato"/>
                <a:sym typeface="Lato"/>
              </a:rPr>
              <a:t>RandomForest: Feature Importance: Displays the importance of each feature in the model, helping you understand which variables are most influential in predicting defaults.</a:t>
            </a:r>
            <a:endParaRPr sz="1200">
              <a:solidFill>
                <a:schemeClr val="dk1"/>
              </a:solidFill>
            </a:endParaRPr>
          </a:p>
        </p:txBody>
      </p:sp>
      <p:sp>
        <p:nvSpPr>
          <p:cNvPr id="109" name="Google Shape;109;g33b9a59e6f0_1_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76200" lvl="0" marL="0" marR="0" rtl="0" algn="l">
              <a:spcBef>
                <a:spcPts val="0"/>
              </a:spcBef>
              <a:spcAft>
                <a:spcPts val="0"/>
              </a:spcAft>
              <a:buClr>
                <a:srgbClr val="595959"/>
              </a:buClr>
              <a:buSzPts val="1200"/>
              <a:buFont typeface="Play"/>
              <a:buAutoNum type="arabicPeriod"/>
            </a:pPr>
            <a:r>
              <a:rPr b="0" i="0" lang="en-US" sz="1200" u="none" strike="noStrike">
                <a:solidFill>
                  <a:srgbClr val="595959"/>
                </a:solidFill>
                <a:latin typeface="Lato"/>
                <a:ea typeface="Lato"/>
                <a:cs typeface="Lato"/>
                <a:sym typeface="Lato"/>
              </a:rPr>
              <a:t>Data Cleaning: Check missing values</a:t>
            </a:r>
            <a:endParaRPr b="0" i="0" sz="1200" u="none" strike="noStrike">
              <a:solidFill>
                <a:srgbClr val="1A9988"/>
              </a:solidFill>
              <a:latin typeface="Lato"/>
              <a:ea typeface="Lato"/>
              <a:cs typeface="Lato"/>
              <a:sym typeface="Lato"/>
            </a:endParaRPr>
          </a:p>
          <a:p>
            <a:pPr indent="-76200" lvl="0" marL="0" marR="0" rtl="0" algn="l">
              <a:spcBef>
                <a:spcPts val="1000"/>
              </a:spcBef>
              <a:spcAft>
                <a:spcPts val="0"/>
              </a:spcAft>
              <a:buClr>
                <a:srgbClr val="595959"/>
              </a:buClr>
              <a:buSzPts val="1200"/>
              <a:buFont typeface="Play"/>
              <a:buAutoNum type="arabicPeriod"/>
            </a:pPr>
            <a:r>
              <a:rPr b="0" i="0" lang="en-US" sz="1200" u="none" strike="noStrike">
                <a:solidFill>
                  <a:srgbClr val="595959"/>
                </a:solidFill>
                <a:latin typeface="Lato"/>
                <a:ea typeface="Lato"/>
                <a:cs typeface="Lato"/>
                <a:sym typeface="Lato"/>
              </a:rPr>
              <a:t>Feature Engineering: Created new features</a:t>
            </a:r>
            <a:endParaRPr b="0" i="0" sz="1200" u="none" strike="noStrike">
              <a:solidFill>
                <a:srgbClr val="1A9988"/>
              </a:solidFill>
              <a:latin typeface="Lato"/>
              <a:ea typeface="Lato"/>
              <a:cs typeface="Lato"/>
              <a:sym typeface="Lato"/>
            </a:endParaRPr>
          </a:p>
          <a:p>
            <a:pPr indent="-234950" lvl="1" marL="742950" marR="0" rtl="0" algn="l">
              <a:spcBef>
                <a:spcPts val="1000"/>
              </a:spcBef>
              <a:spcAft>
                <a:spcPts val="0"/>
              </a:spcAft>
              <a:buClr>
                <a:srgbClr val="595959"/>
              </a:buClr>
              <a:buSzPts val="1200"/>
              <a:buFont typeface="Play"/>
              <a:buAutoNum type="arabicPeriod"/>
            </a:pPr>
            <a:r>
              <a:rPr b="0" i="0" lang="en-US" sz="1200" u="none" cap="none" strike="noStrike">
                <a:solidFill>
                  <a:srgbClr val="595959"/>
                </a:solidFill>
                <a:latin typeface="Lato"/>
                <a:ea typeface="Lato"/>
                <a:cs typeface="Lato"/>
                <a:sym typeface="Lato"/>
              </a:rPr>
              <a:t>Late Payments =</a:t>
            </a:r>
            <a:r>
              <a:rPr lang="en-US" sz="1200">
                <a:solidFill>
                  <a:srgbClr val="595959"/>
                </a:solidFill>
                <a:latin typeface="Lato"/>
                <a:ea typeface="Lato"/>
                <a:cs typeface="Lato"/>
                <a:sym typeface="Lato"/>
              </a:rPr>
              <a:t> Number of Late Payments in last 6 months</a:t>
            </a:r>
            <a:endParaRPr sz="1200">
              <a:solidFill>
                <a:srgbClr val="595959"/>
              </a:solidFill>
              <a:latin typeface="Lato"/>
              <a:ea typeface="Lato"/>
              <a:cs typeface="Lato"/>
              <a:sym typeface="Lato"/>
            </a:endParaRPr>
          </a:p>
          <a:p>
            <a:pPr indent="-234950" lvl="1" marL="742950" marR="0" rtl="0" algn="l">
              <a:spcBef>
                <a:spcPts val="1000"/>
              </a:spcBef>
              <a:spcAft>
                <a:spcPts val="0"/>
              </a:spcAft>
              <a:buClr>
                <a:srgbClr val="595959"/>
              </a:buClr>
              <a:buSzPts val="1200"/>
              <a:buFont typeface="Play"/>
              <a:buAutoNum type="arabicPeriod"/>
            </a:pPr>
            <a:r>
              <a:rPr b="0" i="0" lang="en-US" sz="1200" u="none" cap="none" strike="noStrike">
                <a:solidFill>
                  <a:srgbClr val="595959"/>
                </a:solidFill>
                <a:latin typeface="Lato"/>
                <a:ea typeface="Lato"/>
                <a:cs typeface="Lato"/>
                <a:sym typeface="Lato"/>
              </a:rPr>
              <a:t>Credit Utilization = Latest Bill Statement Amount / Limit Balance</a:t>
            </a:r>
            <a:endParaRPr b="0" i="0" sz="1200" u="none" cap="none" strike="noStrike">
              <a:solidFill>
                <a:srgbClr val="1A9988"/>
              </a:solidFill>
              <a:latin typeface="Lato"/>
              <a:ea typeface="Lato"/>
              <a:cs typeface="Lato"/>
              <a:sym typeface="Lato"/>
            </a:endParaRPr>
          </a:p>
          <a:p>
            <a:pPr indent="-76200" lvl="0" marL="0" marR="0" rtl="0" algn="l">
              <a:spcBef>
                <a:spcPts val="1000"/>
              </a:spcBef>
              <a:spcAft>
                <a:spcPts val="0"/>
              </a:spcAft>
              <a:buClr>
                <a:srgbClr val="595959"/>
              </a:buClr>
              <a:buSzPts val="1200"/>
              <a:buFont typeface="Play"/>
              <a:buAutoNum type="arabicPeriod"/>
            </a:pPr>
            <a:r>
              <a:rPr b="0" i="0" lang="en-US" sz="1200" u="none" strike="noStrike">
                <a:solidFill>
                  <a:srgbClr val="595959"/>
                </a:solidFill>
                <a:latin typeface="Lato"/>
                <a:ea typeface="Lato"/>
                <a:cs typeface="Lato"/>
                <a:sym typeface="Lato"/>
              </a:rPr>
              <a:t>Data Preprocessing: </a:t>
            </a:r>
            <a:endParaRPr b="0" i="0" sz="1200" u="none" strike="noStrike">
              <a:solidFill>
                <a:srgbClr val="1A9988"/>
              </a:solidFill>
              <a:latin typeface="Lato"/>
              <a:ea typeface="Lato"/>
              <a:cs typeface="Lato"/>
              <a:sym typeface="Lato"/>
            </a:endParaRPr>
          </a:p>
          <a:p>
            <a:pPr indent="-234950" lvl="1" marL="742950" marR="0" rtl="0" algn="l">
              <a:spcBef>
                <a:spcPts val="1000"/>
              </a:spcBef>
              <a:spcAft>
                <a:spcPts val="0"/>
              </a:spcAft>
              <a:buClr>
                <a:srgbClr val="595959"/>
              </a:buClr>
              <a:buSzPts val="1200"/>
              <a:buFont typeface="Play"/>
              <a:buAutoNum type="arabicPeriod"/>
            </a:pPr>
            <a:r>
              <a:rPr b="0" i="0" lang="en-US" sz="1200" u="none" cap="none" strike="noStrike">
                <a:solidFill>
                  <a:srgbClr val="595959"/>
                </a:solidFill>
                <a:latin typeface="Lato"/>
                <a:ea typeface="Lato"/>
                <a:cs typeface="Lato"/>
                <a:sym typeface="Lato"/>
              </a:rPr>
              <a:t>Dropped  features: </a:t>
            </a:r>
            <a:r>
              <a:rPr lang="en-US" sz="1200">
                <a:solidFill>
                  <a:srgbClr val="595959"/>
                </a:solidFill>
                <a:latin typeface="Lato"/>
                <a:ea typeface="Lato"/>
                <a:cs typeface="Lato"/>
                <a:sym typeface="Lato"/>
              </a:rPr>
              <a:t>duplicate columns, Bill statements</a:t>
            </a:r>
            <a:endParaRPr b="0" i="0" sz="1200" u="none" cap="none" strike="noStrike">
              <a:solidFill>
                <a:srgbClr val="1A9988"/>
              </a:solidFill>
              <a:latin typeface="Lato"/>
              <a:ea typeface="Lato"/>
              <a:cs typeface="Lato"/>
              <a:sym typeface="Lato"/>
            </a:endParaRPr>
          </a:p>
          <a:p>
            <a:pPr indent="-234950" lvl="1" marL="742950" marR="0" rtl="0" algn="l">
              <a:spcBef>
                <a:spcPts val="1000"/>
              </a:spcBef>
              <a:spcAft>
                <a:spcPts val="0"/>
              </a:spcAft>
              <a:buClr>
                <a:srgbClr val="595959"/>
              </a:buClr>
              <a:buSzPts val="1200"/>
              <a:buFont typeface="Play"/>
              <a:buAutoNum type="arabicPeriod"/>
            </a:pPr>
            <a:r>
              <a:rPr b="0" i="0" lang="en-US" sz="1200" u="none" cap="none" strike="noStrike">
                <a:solidFill>
                  <a:srgbClr val="595959"/>
                </a:solidFill>
                <a:latin typeface="Lato"/>
                <a:ea typeface="Lato"/>
                <a:cs typeface="Lato"/>
                <a:sym typeface="Lato"/>
              </a:rPr>
              <a:t>Scaled the data: StandardScaler</a:t>
            </a:r>
            <a:endParaRPr b="0" i="0" sz="1200" u="none" cap="none" strike="noStrike">
              <a:solidFill>
                <a:srgbClr val="1A9988"/>
              </a:solidFill>
              <a:latin typeface="Lato"/>
              <a:ea typeface="Lato"/>
              <a:cs typeface="Lato"/>
              <a:sym typeface="Lato"/>
            </a:endParaRPr>
          </a:p>
          <a:p>
            <a:pPr indent="-234950" lvl="1" marL="742950" marR="0" rtl="0" algn="l">
              <a:spcBef>
                <a:spcPts val="1000"/>
              </a:spcBef>
              <a:spcAft>
                <a:spcPts val="0"/>
              </a:spcAft>
              <a:buClr>
                <a:srgbClr val="595959"/>
              </a:buClr>
              <a:buSzPts val="1200"/>
              <a:buFont typeface="Play"/>
              <a:buAutoNum type="arabicPeriod"/>
            </a:pPr>
            <a:r>
              <a:rPr b="0" i="0" lang="en-US" sz="1200" u="none" cap="none" strike="noStrike">
                <a:solidFill>
                  <a:srgbClr val="595959"/>
                </a:solidFill>
                <a:latin typeface="Lato"/>
                <a:ea typeface="Lato"/>
                <a:cs typeface="Lato"/>
                <a:sym typeface="Lato"/>
              </a:rPr>
              <a:t>Encoded the target variable: LabelEncoder</a:t>
            </a:r>
            <a:endParaRPr b="0" i="0" sz="1200" u="none" cap="none" strike="noStrike">
              <a:solidFill>
                <a:srgbClr val="1A9988"/>
              </a:solidFill>
              <a:latin typeface="Lato"/>
              <a:ea typeface="Lato"/>
              <a:cs typeface="Lato"/>
              <a:sym typeface="Lato"/>
            </a:endParaRPr>
          </a:p>
          <a:p>
            <a:pPr indent="-76200" lvl="0" marL="0" marR="0" rtl="0" algn="l">
              <a:spcBef>
                <a:spcPts val="1000"/>
              </a:spcBef>
              <a:spcAft>
                <a:spcPts val="0"/>
              </a:spcAft>
              <a:buClr>
                <a:srgbClr val="595959"/>
              </a:buClr>
              <a:buSzPts val="1200"/>
              <a:buFont typeface="Play"/>
              <a:buAutoNum type="arabicPeriod"/>
            </a:pPr>
            <a:r>
              <a:rPr b="0" i="0" lang="en-US" sz="1200" u="none" strike="noStrike">
                <a:solidFill>
                  <a:srgbClr val="595959"/>
                </a:solidFill>
                <a:latin typeface="Lato"/>
                <a:ea typeface="Lato"/>
                <a:cs typeface="Lato"/>
                <a:sym typeface="Lato"/>
              </a:rPr>
              <a:t>Data Splitting: 75% Training, 25% Testing</a:t>
            </a:r>
            <a:endParaRPr b="0" i="0" sz="1200" u="none" strike="noStrike">
              <a:solidFill>
                <a:srgbClr val="1A9988"/>
              </a:solidFill>
              <a:latin typeface="Lato"/>
              <a:ea typeface="Lato"/>
              <a:cs typeface="Lato"/>
              <a:sym typeface="Lato"/>
            </a:endParaRPr>
          </a:p>
          <a:p>
            <a:pPr indent="0" lvl="0" marL="0" marR="0" rtl="0" algn="l">
              <a:spcBef>
                <a:spcPts val="1000"/>
              </a:spcBef>
              <a:spcAft>
                <a:spcPts val="0"/>
              </a:spcAft>
              <a:buNone/>
            </a:pPr>
            <a:r>
              <a:t/>
            </a:r>
            <a:endParaRPr sz="1200">
              <a:solidFill>
                <a:schemeClr val="dk1"/>
              </a:solidFill>
              <a:latin typeface="Arial"/>
              <a:ea typeface="Arial"/>
              <a:cs typeface="Arial"/>
              <a:sym typeface="Arial"/>
            </a:endParaRPr>
          </a:p>
        </p:txBody>
      </p:sp>
      <p:sp>
        <p:nvSpPr>
          <p:cNvPr id="134" name="Google Shape;134;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"On the left, we have the ROC curve, which shows the trade-off between the True Positive Rate and the False Positive Rate."</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"The closer the curve is to the top-left corner, the better the model is at distinguishing between classes."</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"Among our models, the Random Forest and Gradient Boosting models have the highest AUC values at 0.79, followed closely by AdaBoost at 0.78."</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"On the right, we have a table summarizing the Precision, Recall, F1-Score, and Accuracy for each model."</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"Higher recall means the model captures more actual positives, while precision tells us how many of the predicted positives were actually correct."</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"F1-score balances these two, and accuracy provides an overall correctness measure."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endParaRPr>
          </a:p>
        </p:txBody>
      </p:sp>
      <p:sp>
        <p:nvSpPr>
          <p:cNvPr id="156" name="Google Shape;156;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strike="noStrike">
                <a:solidFill>
                  <a:srgbClr val="595959"/>
                </a:solidFill>
                <a:latin typeface="Lato"/>
                <a:ea typeface="Lato"/>
                <a:cs typeface="Lato"/>
                <a:sym typeface="Lato"/>
              </a:rPr>
              <a:t>1. Deploy the predictive model into BestCard’s credit risk system.</a:t>
            </a:r>
            <a:endParaRPr b="0" sz="1200">
              <a:solidFill>
                <a:schemeClr val="dk1"/>
              </a:solidFill>
              <a:latin typeface="Arial"/>
              <a:ea typeface="Arial"/>
              <a:cs typeface="Arial"/>
              <a:sym typeface="Arial"/>
            </a:endParaRPr>
          </a:p>
          <a:p>
            <a:pPr indent="0" lvl="0" marL="0" marR="0" rtl="0" algn="l">
              <a:spcBef>
                <a:spcPts val="1592"/>
              </a:spcBef>
              <a:spcAft>
                <a:spcPts val="0"/>
              </a:spcAft>
              <a:buNone/>
            </a:pPr>
            <a:r>
              <a:rPr b="0" i="0" lang="en-US" sz="1200" u="none" strike="noStrike">
                <a:solidFill>
                  <a:srgbClr val="595959"/>
                </a:solidFill>
                <a:latin typeface="Lato"/>
                <a:ea typeface="Lato"/>
                <a:cs typeface="Lato"/>
                <a:sym typeface="Lato"/>
              </a:rPr>
              <a:t>2. Start a pilot program with real customer data to validate performance.</a:t>
            </a:r>
            <a:endParaRPr b="0" sz="1200">
              <a:solidFill>
                <a:schemeClr val="dk1"/>
              </a:solidFill>
              <a:latin typeface="Arial"/>
              <a:ea typeface="Arial"/>
              <a:cs typeface="Arial"/>
              <a:sym typeface="Arial"/>
            </a:endParaRPr>
          </a:p>
          <a:p>
            <a:pPr indent="0" lvl="0" marL="0" marR="0" rtl="0" algn="l">
              <a:spcBef>
                <a:spcPts val="1592"/>
              </a:spcBef>
              <a:spcAft>
                <a:spcPts val="0"/>
              </a:spcAft>
              <a:buNone/>
            </a:pPr>
            <a:r>
              <a:rPr b="0" i="0" lang="en-US" sz="1200" u="none" strike="noStrike">
                <a:solidFill>
                  <a:srgbClr val="595959"/>
                </a:solidFill>
                <a:latin typeface="Lato"/>
                <a:ea typeface="Lato"/>
                <a:cs typeface="Lato"/>
                <a:sym typeface="Lato"/>
              </a:rPr>
              <a:t>3. Refine intervention strategies for high-risk customers.</a:t>
            </a:r>
            <a:endParaRPr b="0" sz="1200">
              <a:solidFill>
                <a:schemeClr val="dk1"/>
              </a:solidFill>
              <a:latin typeface="Arial"/>
              <a:ea typeface="Arial"/>
              <a:cs typeface="Arial"/>
              <a:sym typeface="Arial"/>
            </a:endParaRPr>
          </a:p>
          <a:p>
            <a:pPr indent="0" lvl="0" marL="0" marR="0" rtl="0" algn="l">
              <a:spcBef>
                <a:spcPts val="1592"/>
              </a:spcBef>
              <a:spcAft>
                <a:spcPts val="0"/>
              </a:spcAft>
              <a:buNone/>
            </a:pPr>
            <a:r>
              <a:rPr b="0" i="0" lang="en-US" sz="1200" u="none" strike="noStrike">
                <a:solidFill>
                  <a:srgbClr val="595959"/>
                </a:solidFill>
                <a:latin typeface="Lato"/>
                <a:ea typeface="Lato"/>
                <a:cs typeface="Lato"/>
                <a:sym typeface="Lato"/>
              </a:rPr>
              <a:t>4. Monitor and adjust the model to improve long-term accuracy.</a:t>
            </a:r>
            <a:endParaRPr b="0" sz="1200">
              <a:solidFill>
                <a:schemeClr val="dk1"/>
              </a:solidFill>
              <a:latin typeface="Arial"/>
              <a:ea typeface="Arial"/>
              <a:cs typeface="Arial"/>
              <a:sym typeface="Arial"/>
            </a:endParaRPr>
          </a:p>
          <a:p>
            <a:pPr indent="0" lvl="0" marL="0" marR="0" rtl="0" algn="l">
              <a:spcBef>
                <a:spcPts val="1592"/>
              </a:spcBef>
              <a:spcAft>
                <a:spcPts val="0"/>
              </a:spcAft>
              <a:buNone/>
            </a:pPr>
            <a:r>
              <a:rPr b="0" i="0" lang="en-US" sz="1200" u="none" strike="noStrike">
                <a:solidFill>
                  <a:srgbClr val="595959"/>
                </a:solidFill>
                <a:latin typeface="Lato"/>
                <a:ea typeface="Lato"/>
                <a:cs typeface="Lato"/>
                <a:sym typeface="Lato"/>
              </a:rPr>
              <a:t>5. Scale the model across all customer segments for maximum impact.</a:t>
            </a:r>
            <a:endParaRPr b="0" sz="1200">
              <a:solidFill>
                <a:schemeClr val="dk1"/>
              </a:solidFill>
              <a:latin typeface="Arial"/>
              <a:ea typeface="Arial"/>
              <a:cs typeface="Arial"/>
              <a:sym typeface="Arial"/>
            </a:endParaRPr>
          </a:p>
          <a:p>
            <a:pPr indent="0" lvl="0" marL="0" marR="0" rtl="0" algn="l">
              <a:spcBef>
                <a:spcPts val="1000"/>
              </a:spcBef>
              <a:spcAft>
                <a:spcPts val="0"/>
              </a:spcAft>
              <a:buNone/>
            </a:pPr>
            <a:br>
              <a:rPr lang="en-US"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p:txBody>
      </p:sp>
      <p:sp>
        <p:nvSpPr>
          <p:cNvPr id="168" name="Google Shape;168;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3b9a59e6f0_1_1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3b9a59e6f0_1_16: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6" name="Shape 6"/>
        <p:cNvGrpSpPr/>
        <p:nvPr/>
      </p:nvGrpSpPr>
      <p:grpSpPr>
        <a:xfrm>
          <a:off x="0" y="0"/>
          <a:ext cx="0" cy="0"/>
          <a:chOff x="0" y="0"/>
          <a:chExt cx="0" cy="0"/>
        </a:xfrm>
      </p:grpSpPr>
      <p:pic>
        <p:nvPicPr>
          <p:cNvPr descr="preencoded.png" id="7" name="Google Shape;7;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13"/>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2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22"/>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2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2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23"/>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2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14"/>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15"/>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16"/>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17"/>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18"/>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19"/>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20"/>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2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21"/>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2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p:nvPr/>
        </p:nvSpPr>
        <p:spPr>
          <a:xfrm>
            <a:off x="793789" y="1506617"/>
            <a:ext cx="4536519" cy="566976"/>
          </a:xfrm>
          <a:prstGeom prst="rect">
            <a:avLst/>
          </a:prstGeom>
          <a:noFill/>
          <a:ln>
            <a:noFill/>
          </a:ln>
        </p:spPr>
        <p:txBody>
          <a:bodyPr anchorCtr="0" anchor="t" bIns="0" lIns="0" spcFirstLastPara="1" rIns="0" wrap="square" tIns="0">
            <a:noAutofit/>
          </a:bodyPr>
          <a:lstStyle/>
          <a:p>
            <a:pPr indent="0" lvl="0" marL="0" marR="0" rtl="0" algn="l">
              <a:lnSpc>
                <a:spcPct val="130882"/>
              </a:lnSpc>
              <a:spcBef>
                <a:spcPts val="0"/>
              </a:spcBef>
              <a:spcAft>
                <a:spcPts val="0"/>
              </a:spcAft>
              <a:buClr>
                <a:srgbClr val="F2E782"/>
              </a:buClr>
              <a:buSzPts val="3400"/>
              <a:buFont typeface="Prata"/>
              <a:buNone/>
            </a:pPr>
            <a:r>
              <a:rPr b="0" i="0" lang="en-US" sz="3400" u="none" cap="none" strike="noStrike">
                <a:solidFill>
                  <a:srgbClr val="F2E782"/>
                </a:solidFill>
                <a:latin typeface="Prata"/>
                <a:ea typeface="Prata"/>
                <a:cs typeface="Prata"/>
                <a:sym typeface="Prata"/>
              </a:rPr>
              <a:t>Best Card</a:t>
            </a:r>
            <a:endParaRPr b="0" i="0" sz="3400" u="none" cap="none" strike="noStrike">
              <a:solidFill>
                <a:schemeClr val="dk1"/>
              </a:solidFill>
              <a:latin typeface="Calibri"/>
              <a:ea typeface="Calibri"/>
              <a:cs typeface="Calibri"/>
              <a:sym typeface="Calibri"/>
            </a:endParaRPr>
          </a:p>
        </p:txBody>
      </p:sp>
      <p:sp>
        <p:nvSpPr>
          <p:cNvPr id="57" name="Google Shape;57;p1"/>
          <p:cNvSpPr/>
          <p:nvPr/>
        </p:nvSpPr>
        <p:spPr>
          <a:xfrm>
            <a:off x="793799" y="2470300"/>
            <a:ext cx="12365700" cy="1814400"/>
          </a:xfrm>
          <a:prstGeom prst="rect">
            <a:avLst/>
          </a:prstGeom>
          <a:noFill/>
          <a:ln>
            <a:noFill/>
          </a:ln>
        </p:spPr>
        <p:txBody>
          <a:bodyPr anchorCtr="0" anchor="t" bIns="0" lIns="0" spcFirstLastPara="1" rIns="0" wrap="square" tIns="0">
            <a:noAutofit/>
          </a:bodyPr>
          <a:lstStyle/>
          <a:p>
            <a:pPr indent="0" lvl="0" marL="0" marR="0" rtl="0" algn="l">
              <a:lnSpc>
                <a:spcPct val="123611"/>
              </a:lnSpc>
              <a:spcBef>
                <a:spcPts val="0"/>
              </a:spcBef>
              <a:spcAft>
                <a:spcPts val="0"/>
              </a:spcAft>
              <a:buClr>
                <a:srgbClr val="F2E782"/>
              </a:buClr>
              <a:buSzPts val="3600"/>
              <a:buFont typeface="Prata"/>
              <a:buNone/>
            </a:pPr>
            <a:r>
              <a:rPr lang="en-US" sz="6400">
                <a:solidFill>
                  <a:srgbClr val="F2E782"/>
                </a:solidFill>
                <a:latin typeface="Prata"/>
                <a:ea typeface="Prata"/>
                <a:cs typeface="Prata"/>
                <a:sym typeface="Prata"/>
              </a:rPr>
              <a:t>Exposing Credit Risk</a:t>
            </a:r>
            <a:endParaRPr b="0" i="0" sz="6400" u="none" cap="none" strike="noStrike">
              <a:solidFill>
                <a:schemeClr val="dk1"/>
              </a:solidFill>
              <a:latin typeface="Calibri"/>
              <a:ea typeface="Calibri"/>
              <a:cs typeface="Calibri"/>
              <a:sym typeface="Calibri"/>
            </a:endParaRPr>
          </a:p>
        </p:txBody>
      </p:sp>
      <p:sp>
        <p:nvSpPr>
          <p:cNvPr id="58" name="Google Shape;58;p1"/>
          <p:cNvSpPr/>
          <p:nvPr/>
        </p:nvSpPr>
        <p:spPr>
          <a:xfrm>
            <a:off x="793800" y="5144527"/>
            <a:ext cx="7556400" cy="21258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b="0" i="0" lang="en-US" sz="2200" u="none" cap="none" strike="noStrike">
                <a:solidFill>
                  <a:srgbClr val="CFCBBF"/>
                </a:solidFill>
                <a:latin typeface="Raleway"/>
                <a:ea typeface="Raleway"/>
                <a:cs typeface="Raleway"/>
                <a:sym typeface="Raleway"/>
              </a:rPr>
              <a:t>Presented by Team 2: </a:t>
            </a:r>
            <a:br>
              <a:rPr b="0" i="0" lang="en-US" sz="2200" u="none" cap="none" strike="noStrike">
                <a:solidFill>
                  <a:srgbClr val="CFCBBF"/>
                </a:solidFill>
                <a:latin typeface="Raleway"/>
                <a:ea typeface="Raleway"/>
                <a:cs typeface="Raleway"/>
                <a:sym typeface="Raleway"/>
              </a:rPr>
            </a:br>
            <a:r>
              <a:rPr b="0" i="0" lang="en-US" sz="2200" u="none" cap="none" strike="noStrike">
                <a:solidFill>
                  <a:srgbClr val="CFCBBF"/>
                </a:solidFill>
                <a:latin typeface="Raleway"/>
                <a:ea typeface="Raleway"/>
                <a:cs typeface="Raleway"/>
                <a:sym typeface="Raleway"/>
              </a:rPr>
              <a:t>Janice Fong</a:t>
            </a:r>
            <a:br>
              <a:rPr b="0" i="0" lang="en-US" sz="2200" u="none" cap="none" strike="noStrike">
                <a:solidFill>
                  <a:srgbClr val="CFCBBF"/>
                </a:solidFill>
                <a:latin typeface="Raleway"/>
                <a:ea typeface="Raleway"/>
                <a:cs typeface="Raleway"/>
                <a:sym typeface="Raleway"/>
              </a:rPr>
            </a:br>
            <a:r>
              <a:rPr b="0" i="0" lang="en-US" sz="2200" u="none" cap="none" strike="noStrike">
                <a:solidFill>
                  <a:srgbClr val="CFCBBF"/>
                </a:solidFill>
                <a:latin typeface="Raleway"/>
                <a:ea typeface="Raleway"/>
                <a:cs typeface="Raleway"/>
                <a:sym typeface="Raleway"/>
              </a:rPr>
              <a:t>Josh Quintana</a:t>
            </a:r>
            <a:br>
              <a:rPr b="0" i="0" lang="en-US" sz="2200" u="none" cap="none" strike="noStrike">
                <a:solidFill>
                  <a:srgbClr val="CFCBBF"/>
                </a:solidFill>
                <a:latin typeface="Raleway"/>
                <a:ea typeface="Raleway"/>
                <a:cs typeface="Raleway"/>
                <a:sym typeface="Raleway"/>
              </a:rPr>
            </a:br>
            <a:r>
              <a:rPr b="0" i="0" lang="en-US" sz="2200" u="none" cap="none" strike="noStrike">
                <a:solidFill>
                  <a:srgbClr val="CFCBBF"/>
                </a:solidFill>
                <a:latin typeface="Raleway"/>
                <a:ea typeface="Raleway"/>
                <a:cs typeface="Raleway"/>
                <a:sym typeface="Raleway"/>
              </a:rPr>
              <a:t>Melvin Torres Pereira</a:t>
            </a:r>
            <a:br>
              <a:rPr b="0" i="0" lang="en-US" sz="2200" u="none" cap="none" strike="noStrike">
                <a:solidFill>
                  <a:srgbClr val="CFCBBF"/>
                </a:solidFill>
                <a:latin typeface="Raleway"/>
                <a:ea typeface="Raleway"/>
                <a:cs typeface="Raleway"/>
                <a:sym typeface="Raleway"/>
              </a:rPr>
            </a:br>
            <a:r>
              <a:rPr b="0" i="0" lang="en-US" sz="2200" u="none" cap="none" strike="noStrike">
                <a:solidFill>
                  <a:srgbClr val="CFCBBF"/>
                </a:solidFill>
                <a:latin typeface="Raleway"/>
                <a:ea typeface="Raleway"/>
                <a:cs typeface="Raleway"/>
                <a:sym typeface="Raleway"/>
              </a:rPr>
              <a:t>Tanupriya Lakshmi Narayana</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preencoded.png" id="207" name="Google Shape;207;p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08" name="Google Shape;208;p9"/>
          <p:cNvSpPr/>
          <p:nvPr/>
        </p:nvSpPr>
        <p:spPr>
          <a:xfrm>
            <a:off x="793799" y="893150"/>
            <a:ext cx="7942500" cy="670800"/>
          </a:xfrm>
          <a:prstGeom prst="rect">
            <a:avLst/>
          </a:prstGeom>
          <a:noFill/>
          <a:ln>
            <a:noFill/>
          </a:ln>
        </p:spPr>
        <p:txBody>
          <a:bodyPr anchorCtr="0" anchor="t" bIns="0" lIns="0" spcFirstLastPara="1" rIns="0" wrap="square" tIns="0">
            <a:noAutofit/>
          </a:bodyPr>
          <a:lstStyle/>
          <a:p>
            <a:pPr indent="0" lvl="0" marL="0" marR="0" rtl="0" algn="l">
              <a:lnSpc>
                <a:spcPct val="81818"/>
              </a:lnSpc>
              <a:spcBef>
                <a:spcPts val="0"/>
              </a:spcBef>
              <a:spcAft>
                <a:spcPts val="0"/>
              </a:spcAft>
              <a:buClr>
                <a:srgbClr val="F2E782"/>
              </a:buClr>
              <a:buSzPts val="4400"/>
              <a:buFont typeface="Prata"/>
              <a:buNone/>
            </a:pPr>
            <a:r>
              <a:rPr lang="en-US" sz="4400">
                <a:solidFill>
                  <a:srgbClr val="F2E782"/>
                </a:solidFill>
                <a:latin typeface="Prata"/>
                <a:ea typeface="Prata"/>
                <a:cs typeface="Prata"/>
                <a:sym typeface="Prata"/>
              </a:rPr>
              <a:t>What Should BestCard Do?</a:t>
            </a:r>
            <a:endParaRPr sz="4400">
              <a:solidFill>
                <a:schemeClr val="dk1"/>
              </a:solidFill>
              <a:latin typeface="Calibri"/>
              <a:ea typeface="Calibri"/>
              <a:cs typeface="Calibri"/>
              <a:sym typeface="Calibri"/>
            </a:endParaRPr>
          </a:p>
        </p:txBody>
      </p:sp>
      <p:pic>
        <p:nvPicPr>
          <p:cNvPr descr="preencoded.png" id="209" name="Google Shape;209;p9"/>
          <p:cNvPicPr preferRelativeResize="0"/>
          <p:nvPr/>
        </p:nvPicPr>
        <p:blipFill rotWithShape="1">
          <a:blip r:embed="rId4">
            <a:alphaModFix/>
          </a:blip>
          <a:srcRect b="0" l="0" r="0" t="0"/>
          <a:stretch/>
        </p:blipFill>
        <p:spPr>
          <a:xfrm>
            <a:off x="793800" y="1889550"/>
            <a:ext cx="737100" cy="1061487"/>
          </a:xfrm>
          <a:prstGeom prst="rect">
            <a:avLst/>
          </a:prstGeom>
          <a:noFill/>
          <a:ln>
            <a:noFill/>
          </a:ln>
        </p:spPr>
      </p:pic>
      <p:sp>
        <p:nvSpPr>
          <p:cNvPr id="210" name="Google Shape;210;p9"/>
          <p:cNvSpPr/>
          <p:nvPr/>
        </p:nvSpPr>
        <p:spPr>
          <a:xfrm>
            <a:off x="1751997" y="2036950"/>
            <a:ext cx="3665400" cy="281100"/>
          </a:xfrm>
          <a:prstGeom prst="rect">
            <a:avLst/>
          </a:prstGeom>
          <a:noFill/>
          <a:ln>
            <a:noFill/>
          </a:ln>
        </p:spPr>
        <p:txBody>
          <a:bodyPr anchorCtr="0" anchor="t" bIns="0" lIns="0" spcFirstLastPara="1" rIns="0" wrap="square" tIns="0">
            <a:noAutofit/>
          </a:bodyPr>
          <a:lstStyle/>
          <a:p>
            <a:pPr indent="0" lvl="0" marL="0" marR="0" rtl="0" algn="l">
              <a:lnSpc>
                <a:spcPct val="89583"/>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Early Risk Detection</a:t>
            </a:r>
            <a:endParaRPr sz="2400">
              <a:solidFill>
                <a:schemeClr val="dk1"/>
              </a:solidFill>
              <a:latin typeface="Calibri"/>
              <a:ea typeface="Calibri"/>
              <a:cs typeface="Calibri"/>
              <a:sym typeface="Calibri"/>
            </a:endParaRPr>
          </a:p>
        </p:txBody>
      </p:sp>
      <p:sp>
        <p:nvSpPr>
          <p:cNvPr id="211" name="Google Shape;211;p9"/>
          <p:cNvSpPr/>
          <p:nvPr/>
        </p:nvSpPr>
        <p:spPr>
          <a:xfrm>
            <a:off x="1752005" y="2477828"/>
            <a:ext cx="6598200" cy="294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Flag high-risk customers before they default.</a:t>
            </a:r>
            <a:endParaRPr sz="2000">
              <a:solidFill>
                <a:schemeClr val="dk1"/>
              </a:solidFill>
              <a:latin typeface="Calibri"/>
              <a:ea typeface="Calibri"/>
              <a:cs typeface="Calibri"/>
              <a:sym typeface="Calibri"/>
            </a:endParaRPr>
          </a:p>
        </p:txBody>
      </p:sp>
      <p:pic>
        <p:nvPicPr>
          <p:cNvPr descr="preencoded.png" id="212" name="Google Shape;212;p9"/>
          <p:cNvPicPr preferRelativeResize="0"/>
          <p:nvPr/>
        </p:nvPicPr>
        <p:blipFill rotWithShape="1">
          <a:blip r:embed="rId5">
            <a:alphaModFix/>
          </a:blip>
          <a:srcRect b="0" l="0" r="0" t="0"/>
          <a:stretch/>
        </p:blipFill>
        <p:spPr>
          <a:xfrm>
            <a:off x="793800" y="3004599"/>
            <a:ext cx="737100" cy="1061487"/>
          </a:xfrm>
          <a:prstGeom prst="rect">
            <a:avLst/>
          </a:prstGeom>
          <a:noFill/>
          <a:ln>
            <a:noFill/>
          </a:ln>
        </p:spPr>
      </p:pic>
      <p:sp>
        <p:nvSpPr>
          <p:cNvPr id="213" name="Google Shape;213;p9"/>
          <p:cNvSpPr/>
          <p:nvPr/>
        </p:nvSpPr>
        <p:spPr>
          <a:xfrm>
            <a:off x="1751997" y="3216270"/>
            <a:ext cx="3983400" cy="281100"/>
          </a:xfrm>
          <a:prstGeom prst="rect">
            <a:avLst/>
          </a:prstGeom>
          <a:noFill/>
          <a:ln>
            <a:noFill/>
          </a:ln>
        </p:spPr>
        <p:txBody>
          <a:bodyPr anchorCtr="0" anchor="t" bIns="0" lIns="0" spcFirstLastPara="1" rIns="0" wrap="square" tIns="0">
            <a:noAutofit/>
          </a:bodyPr>
          <a:lstStyle/>
          <a:p>
            <a:pPr indent="0" lvl="0" marL="0" marR="0" rtl="0" algn="l">
              <a:lnSpc>
                <a:spcPct val="89583"/>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Targeted Interventions</a:t>
            </a:r>
            <a:endParaRPr sz="2400">
              <a:solidFill>
                <a:schemeClr val="dk1"/>
              </a:solidFill>
              <a:latin typeface="Calibri"/>
              <a:ea typeface="Calibri"/>
              <a:cs typeface="Calibri"/>
              <a:sym typeface="Calibri"/>
            </a:endParaRPr>
          </a:p>
        </p:txBody>
      </p:sp>
      <p:sp>
        <p:nvSpPr>
          <p:cNvPr id="214" name="Google Shape;214;p9"/>
          <p:cNvSpPr/>
          <p:nvPr/>
        </p:nvSpPr>
        <p:spPr>
          <a:xfrm>
            <a:off x="1752005" y="3636658"/>
            <a:ext cx="6598200" cy="294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Offer customized repayment plans to at-risk customers.</a:t>
            </a:r>
            <a:endParaRPr sz="2000">
              <a:solidFill>
                <a:schemeClr val="dk1"/>
              </a:solidFill>
              <a:latin typeface="Calibri"/>
              <a:ea typeface="Calibri"/>
              <a:cs typeface="Calibri"/>
              <a:sym typeface="Calibri"/>
            </a:endParaRPr>
          </a:p>
        </p:txBody>
      </p:sp>
      <p:pic>
        <p:nvPicPr>
          <p:cNvPr descr="preencoded.png" id="215" name="Google Shape;215;p9"/>
          <p:cNvPicPr preferRelativeResize="0"/>
          <p:nvPr/>
        </p:nvPicPr>
        <p:blipFill rotWithShape="1">
          <a:blip r:embed="rId6">
            <a:alphaModFix/>
          </a:blip>
          <a:srcRect b="0" l="0" r="0" t="0"/>
          <a:stretch/>
        </p:blipFill>
        <p:spPr>
          <a:xfrm>
            <a:off x="793800" y="4165958"/>
            <a:ext cx="737100" cy="1061487"/>
          </a:xfrm>
          <a:prstGeom prst="rect">
            <a:avLst/>
          </a:prstGeom>
          <a:noFill/>
          <a:ln>
            <a:noFill/>
          </a:ln>
        </p:spPr>
      </p:pic>
      <p:sp>
        <p:nvSpPr>
          <p:cNvPr id="216" name="Google Shape;216;p9"/>
          <p:cNvSpPr/>
          <p:nvPr/>
        </p:nvSpPr>
        <p:spPr>
          <a:xfrm>
            <a:off x="1751997" y="4334367"/>
            <a:ext cx="5590800" cy="281100"/>
          </a:xfrm>
          <a:prstGeom prst="rect">
            <a:avLst/>
          </a:prstGeom>
          <a:noFill/>
          <a:ln>
            <a:noFill/>
          </a:ln>
        </p:spPr>
        <p:txBody>
          <a:bodyPr anchorCtr="0" anchor="t" bIns="0" lIns="0" spcFirstLastPara="1" rIns="0" wrap="square" tIns="0">
            <a:noAutofit/>
          </a:bodyPr>
          <a:lstStyle/>
          <a:p>
            <a:pPr indent="0" lvl="0" marL="0" marR="0" rtl="0" algn="l">
              <a:lnSpc>
                <a:spcPct val="89583"/>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Smart Credit Limit Adjustments</a:t>
            </a:r>
            <a:endParaRPr sz="2400">
              <a:solidFill>
                <a:schemeClr val="dk1"/>
              </a:solidFill>
              <a:latin typeface="Calibri"/>
              <a:ea typeface="Calibri"/>
              <a:cs typeface="Calibri"/>
              <a:sym typeface="Calibri"/>
            </a:endParaRPr>
          </a:p>
        </p:txBody>
      </p:sp>
      <p:sp>
        <p:nvSpPr>
          <p:cNvPr id="217" name="Google Shape;217;p9"/>
          <p:cNvSpPr/>
          <p:nvPr/>
        </p:nvSpPr>
        <p:spPr>
          <a:xfrm>
            <a:off x="1752005" y="4735328"/>
            <a:ext cx="6598200" cy="294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Reduce limits for high-risk customers</a:t>
            </a:r>
            <a:endParaRPr sz="2000">
              <a:solidFill>
                <a:schemeClr val="dk1"/>
              </a:solidFill>
              <a:latin typeface="Calibri"/>
              <a:ea typeface="Calibri"/>
              <a:cs typeface="Calibri"/>
              <a:sym typeface="Calibri"/>
            </a:endParaRPr>
          </a:p>
        </p:txBody>
      </p:sp>
      <p:pic>
        <p:nvPicPr>
          <p:cNvPr descr="preencoded.png" id="218" name="Google Shape;218;p9"/>
          <p:cNvPicPr preferRelativeResize="0"/>
          <p:nvPr/>
        </p:nvPicPr>
        <p:blipFill rotWithShape="1">
          <a:blip r:embed="rId7">
            <a:alphaModFix/>
          </a:blip>
          <a:srcRect b="0" l="0" r="0" t="0"/>
          <a:stretch/>
        </p:blipFill>
        <p:spPr>
          <a:xfrm>
            <a:off x="793800" y="5304161"/>
            <a:ext cx="737100" cy="1061487"/>
          </a:xfrm>
          <a:prstGeom prst="rect">
            <a:avLst/>
          </a:prstGeom>
          <a:noFill/>
          <a:ln>
            <a:noFill/>
          </a:ln>
        </p:spPr>
      </p:pic>
      <p:sp>
        <p:nvSpPr>
          <p:cNvPr id="219" name="Google Shape;219;p9"/>
          <p:cNvSpPr/>
          <p:nvPr/>
        </p:nvSpPr>
        <p:spPr>
          <a:xfrm>
            <a:off x="1751997" y="5468759"/>
            <a:ext cx="5019600" cy="281100"/>
          </a:xfrm>
          <a:prstGeom prst="rect">
            <a:avLst/>
          </a:prstGeom>
          <a:noFill/>
          <a:ln>
            <a:noFill/>
          </a:ln>
        </p:spPr>
        <p:txBody>
          <a:bodyPr anchorCtr="0" anchor="t" bIns="0" lIns="0" spcFirstLastPara="1" rIns="0" wrap="square" tIns="0">
            <a:noAutofit/>
          </a:bodyPr>
          <a:lstStyle/>
          <a:p>
            <a:pPr indent="0" lvl="0" marL="0" marR="0" rtl="0" algn="l">
              <a:lnSpc>
                <a:spcPct val="89583"/>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Proactive Customer Support</a:t>
            </a:r>
            <a:endParaRPr sz="2400">
              <a:solidFill>
                <a:schemeClr val="dk1"/>
              </a:solidFill>
              <a:latin typeface="Calibri"/>
              <a:ea typeface="Calibri"/>
              <a:cs typeface="Calibri"/>
              <a:sym typeface="Calibri"/>
            </a:endParaRPr>
          </a:p>
        </p:txBody>
      </p:sp>
      <p:sp>
        <p:nvSpPr>
          <p:cNvPr id="220" name="Google Shape;220;p9"/>
          <p:cNvSpPr/>
          <p:nvPr/>
        </p:nvSpPr>
        <p:spPr>
          <a:xfrm>
            <a:off x="1752005" y="5846038"/>
            <a:ext cx="6598200" cy="294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Educate customers about responsible credit usage.</a:t>
            </a:r>
            <a:endParaRPr sz="2000">
              <a:solidFill>
                <a:schemeClr val="dk1"/>
              </a:solidFill>
              <a:latin typeface="Calibri"/>
              <a:ea typeface="Calibri"/>
              <a:cs typeface="Calibri"/>
              <a:sym typeface="Calibri"/>
            </a:endParaRPr>
          </a:p>
        </p:txBody>
      </p:sp>
      <p:pic>
        <p:nvPicPr>
          <p:cNvPr descr="preencoded.png" id="221" name="Google Shape;221;p9"/>
          <p:cNvPicPr preferRelativeResize="0"/>
          <p:nvPr/>
        </p:nvPicPr>
        <p:blipFill rotWithShape="1">
          <a:blip r:embed="rId8">
            <a:alphaModFix/>
          </a:blip>
          <a:srcRect b="0" l="0" r="0" t="0"/>
          <a:stretch/>
        </p:blipFill>
        <p:spPr>
          <a:xfrm>
            <a:off x="793800" y="6430788"/>
            <a:ext cx="737100" cy="1061487"/>
          </a:xfrm>
          <a:prstGeom prst="rect">
            <a:avLst/>
          </a:prstGeom>
          <a:noFill/>
          <a:ln>
            <a:noFill/>
          </a:ln>
        </p:spPr>
      </p:pic>
      <p:sp>
        <p:nvSpPr>
          <p:cNvPr id="222" name="Google Shape;222;p9"/>
          <p:cNvSpPr/>
          <p:nvPr/>
        </p:nvSpPr>
        <p:spPr>
          <a:xfrm>
            <a:off x="1751997" y="6611345"/>
            <a:ext cx="4100700" cy="281100"/>
          </a:xfrm>
          <a:prstGeom prst="rect">
            <a:avLst/>
          </a:prstGeom>
          <a:noFill/>
          <a:ln>
            <a:noFill/>
          </a:ln>
        </p:spPr>
        <p:txBody>
          <a:bodyPr anchorCtr="0" anchor="t" bIns="0" lIns="0" spcFirstLastPara="1" rIns="0" wrap="square" tIns="0">
            <a:noAutofit/>
          </a:bodyPr>
          <a:lstStyle/>
          <a:p>
            <a:pPr indent="0" lvl="0" marL="0" marR="0" rtl="0" algn="l">
              <a:lnSpc>
                <a:spcPct val="89583"/>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Continuous Monitoring</a:t>
            </a:r>
            <a:endParaRPr sz="2400">
              <a:solidFill>
                <a:schemeClr val="dk1"/>
              </a:solidFill>
              <a:latin typeface="Calibri"/>
              <a:ea typeface="Calibri"/>
              <a:cs typeface="Calibri"/>
              <a:sym typeface="Calibri"/>
            </a:endParaRPr>
          </a:p>
        </p:txBody>
      </p:sp>
      <p:sp>
        <p:nvSpPr>
          <p:cNvPr id="223" name="Google Shape;223;p9"/>
          <p:cNvSpPr/>
          <p:nvPr/>
        </p:nvSpPr>
        <p:spPr>
          <a:xfrm>
            <a:off x="1752005" y="6968772"/>
            <a:ext cx="6598200" cy="294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Update the model regularly with new data</a:t>
            </a:r>
            <a:endParaRPr sz="2000">
              <a:solidFill>
                <a:schemeClr val="dk1"/>
              </a:solidFill>
              <a:latin typeface="Calibri"/>
              <a:ea typeface="Calibri"/>
              <a:cs typeface="Calibri"/>
              <a:sym typeface="Calibri"/>
            </a:endParaRPr>
          </a:p>
        </p:txBody>
      </p:sp>
      <p:sp>
        <p:nvSpPr>
          <p:cNvPr id="224" name="Google Shape;224;p9"/>
          <p:cNvSpPr/>
          <p:nvPr/>
        </p:nvSpPr>
        <p:spPr>
          <a:xfrm>
            <a:off x="7342800"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Melvin</a:t>
            </a:r>
            <a:endParaRPr>
              <a:solidFill>
                <a:srgbClr val="FFC627"/>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0"/>
          <p:cNvSpPr/>
          <p:nvPr/>
        </p:nvSpPr>
        <p:spPr>
          <a:xfrm>
            <a:off x="6813590" y="827662"/>
            <a:ext cx="8073600" cy="1417500"/>
          </a:xfrm>
          <a:prstGeom prst="rect">
            <a:avLst/>
          </a:prstGeom>
          <a:noFill/>
          <a:ln>
            <a:noFill/>
          </a:ln>
        </p:spPr>
        <p:txBody>
          <a:bodyPr anchorCtr="0" anchor="t" bIns="0" lIns="0" spcFirstLastPara="1" rIns="0" wrap="square" tIns="0">
            <a:noAutofit/>
          </a:bodyPr>
          <a:lstStyle/>
          <a:p>
            <a:pPr indent="0" lvl="0" marL="0" marR="0" rtl="0" algn="l">
              <a:lnSpc>
                <a:spcPct val="126136"/>
              </a:lnSpc>
              <a:spcBef>
                <a:spcPts val="0"/>
              </a:spcBef>
              <a:spcAft>
                <a:spcPts val="0"/>
              </a:spcAft>
              <a:buClr>
                <a:srgbClr val="F2E782"/>
              </a:buClr>
              <a:buSzPts val="4400"/>
              <a:buFont typeface="Prata"/>
              <a:buNone/>
            </a:pPr>
            <a:r>
              <a:rPr lang="en-US" sz="4400">
                <a:solidFill>
                  <a:srgbClr val="F2E782"/>
                </a:solidFill>
                <a:latin typeface="Prata"/>
                <a:ea typeface="Prata"/>
                <a:cs typeface="Prata"/>
                <a:sym typeface="Prata"/>
              </a:rPr>
              <a:t>Business Benefits: </a:t>
            </a:r>
            <a:endParaRPr/>
          </a:p>
          <a:p>
            <a:pPr indent="0" lvl="0" marL="0" marR="0" rtl="0" algn="l">
              <a:lnSpc>
                <a:spcPct val="126136"/>
              </a:lnSpc>
              <a:spcBef>
                <a:spcPts val="0"/>
              </a:spcBef>
              <a:spcAft>
                <a:spcPts val="0"/>
              </a:spcAft>
              <a:buClr>
                <a:srgbClr val="F2E782"/>
              </a:buClr>
              <a:buSzPts val="4400"/>
              <a:buFont typeface="Prata"/>
              <a:buNone/>
            </a:pPr>
            <a:r>
              <a:rPr lang="en-US" sz="4400">
                <a:solidFill>
                  <a:srgbClr val="F2E782"/>
                </a:solidFill>
                <a:latin typeface="Prata"/>
                <a:ea typeface="Prata"/>
                <a:cs typeface="Prata"/>
                <a:sym typeface="Prata"/>
              </a:rPr>
              <a:t>			Why This Matters</a:t>
            </a:r>
            <a:endParaRPr sz="4400">
              <a:solidFill>
                <a:schemeClr val="dk1"/>
              </a:solidFill>
              <a:latin typeface="Calibri"/>
              <a:ea typeface="Calibri"/>
              <a:cs typeface="Calibri"/>
              <a:sym typeface="Calibri"/>
            </a:endParaRPr>
          </a:p>
        </p:txBody>
      </p:sp>
      <p:sp>
        <p:nvSpPr>
          <p:cNvPr id="231" name="Google Shape;231;p10"/>
          <p:cNvSpPr/>
          <p:nvPr/>
        </p:nvSpPr>
        <p:spPr>
          <a:xfrm>
            <a:off x="6813590" y="3074355"/>
            <a:ext cx="170100" cy="425400"/>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32" name="Google Shape;232;p10"/>
          <p:cNvSpPr/>
          <p:nvPr/>
        </p:nvSpPr>
        <p:spPr>
          <a:xfrm>
            <a:off x="7323773" y="3074355"/>
            <a:ext cx="3965700" cy="42540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Reduces financial losses</a:t>
            </a:r>
            <a:endParaRPr sz="2400">
              <a:solidFill>
                <a:schemeClr val="dk1"/>
              </a:solidFill>
              <a:latin typeface="Calibri"/>
              <a:ea typeface="Calibri"/>
              <a:cs typeface="Calibri"/>
              <a:sym typeface="Calibri"/>
            </a:endParaRPr>
          </a:p>
        </p:txBody>
      </p:sp>
      <p:sp>
        <p:nvSpPr>
          <p:cNvPr id="233" name="Google Shape;233;p10"/>
          <p:cNvSpPr/>
          <p:nvPr/>
        </p:nvSpPr>
        <p:spPr>
          <a:xfrm>
            <a:off x="7382351" y="4055321"/>
            <a:ext cx="170100" cy="425400"/>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34" name="Google Shape;234;p10"/>
          <p:cNvSpPr/>
          <p:nvPr/>
        </p:nvSpPr>
        <p:spPr>
          <a:xfrm>
            <a:off x="7892534" y="4055321"/>
            <a:ext cx="3402300" cy="42540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Improves cash flow</a:t>
            </a:r>
            <a:endParaRPr sz="2400">
              <a:solidFill>
                <a:schemeClr val="dk1"/>
              </a:solidFill>
              <a:latin typeface="Calibri"/>
              <a:ea typeface="Calibri"/>
              <a:cs typeface="Calibri"/>
              <a:sym typeface="Calibri"/>
            </a:endParaRPr>
          </a:p>
        </p:txBody>
      </p:sp>
      <p:sp>
        <p:nvSpPr>
          <p:cNvPr id="235" name="Google Shape;235;p10"/>
          <p:cNvSpPr/>
          <p:nvPr/>
        </p:nvSpPr>
        <p:spPr>
          <a:xfrm>
            <a:off x="7875032" y="5004198"/>
            <a:ext cx="170100" cy="425400"/>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36" name="Google Shape;236;p10"/>
          <p:cNvSpPr/>
          <p:nvPr/>
        </p:nvSpPr>
        <p:spPr>
          <a:xfrm>
            <a:off x="8385215" y="5004198"/>
            <a:ext cx="5445000" cy="42540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Enhances customer relationships</a:t>
            </a:r>
            <a:endParaRPr sz="2400">
              <a:solidFill>
                <a:schemeClr val="dk1"/>
              </a:solidFill>
              <a:latin typeface="Calibri"/>
              <a:ea typeface="Calibri"/>
              <a:cs typeface="Calibri"/>
              <a:sym typeface="Calibri"/>
            </a:endParaRPr>
          </a:p>
        </p:txBody>
      </p:sp>
      <p:sp>
        <p:nvSpPr>
          <p:cNvPr id="237" name="Google Shape;237;p10"/>
          <p:cNvSpPr/>
          <p:nvPr/>
        </p:nvSpPr>
        <p:spPr>
          <a:xfrm>
            <a:off x="8367713" y="6037309"/>
            <a:ext cx="170100" cy="425400"/>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38" name="Google Shape;238;p10"/>
          <p:cNvSpPr/>
          <p:nvPr/>
        </p:nvSpPr>
        <p:spPr>
          <a:xfrm>
            <a:off x="8877895" y="6037309"/>
            <a:ext cx="5727300" cy="42540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Strengthens regulatory compliance</a:t>
            </a:r>
            <a:endParaRPr sz="2400">
              <a:solidFill>
                <a:schemeClr val="dk1"/>
              </a:solidFill>
              <a:latin typeface="Calibri"/>
              <a:ea typeface="Calibri"/>
              <a:cs typeface="Calibri"/>
              <a:sym typeface="Calibri"/>
            </a:endParaRPr>
          </a:p>
        </p:txBody>
      </p:sp>
      <p:sp>
        <p:nvSpPr>
          <p:cNvPr id="239" name="Google Shape;239;p10"/>
          <p:cNvSpPr/>
          <p:nvPr/>
        </p:nvSpPr>
        <p:spPr>
          <a:xfrm>
            <a:off x="8822094" y="7058387"/>
            <a:ext cx="170100" cy="425400"/>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0" name="Google Shape;240;p10"/>
          <p:cNvSpPr/>
          <p:nvPr/>
        </p:nvSpPr>
        <p:spPr>
          <a:xfrm>
            <a:off x="9332277" y="7058387"/>
            <a:ext cx="5167800" cy="425400"/>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CFCBBF"/>
              </a:buClr>
              <a:buSzPts val="2400"/>
              <a:buFont typeface="Prata"/>
              <a:buNone/>
            </a:pPr>
            <a:r>
              <a:rPr lang="en-US" sz="2400">
                <a:solidFill>
                  <a:srgbClr val="CFCBBF"/>
                </a:solidFill>
                <a:latin typeface="Prata"/>
                <a:ea typeface="Prata"/>
                <a:cs typeface="Prata"/>
                <a:sym typeface="Prata"/>
              </a:rPr>
              <a:t>Supports long-term profitability</a:t>
            </a:r>
            <a:endParaRPr sz="2400">
              <a:solidFill>
                <a:schemeClr val="dk1"/>
              </a:solidFill>
              <a:latin typeface="Calibri"/>
              <a:ea typeface="Calibri"/>
              <a:cs typeface="Calibri"/>
              <a:sym typeface="Calibri"/>
            </a:endParaRPr>
          </a:p>
        </p:txBody>
      </p:sp>
      <p:pic>
        <p:nvPicPr>
          <p:cNvPr id="241" name="Google Shape;241;p10"/>
          <p:cNvPicPr preferRelativeResize="0"/>
          <p:nvPr/>
        </p:nvPicPr>
        <p:blipFill rotWithShape="1">
          <a:blip r:embed="rId3">
            <a:alphaModFix/>
          </a:blip>
          <a:srcRect b="0" l="0" r="0" t="0"/>
          <a:stretch/>
        </p:blipFill>
        <p:spPr>
          <a:xfrm>
            <a:off x="12861725" y="7662627"/>
            <a:ext cx="1768674" cy="566976"/>
          </a:xfrm>
          <a:prstGeom prst="rect">
            <a:avLst/>
          </a:prstGeom>
          <a:noFill/>
          <a:ln>
            <a:noFill/>
          </a:ln>
        </p:spPr>
      </p:pic>
      <p:sp>
        <p:nvSpPr>
          <p:cNvPr id="242" name="Google Shape;242;p10"/>
          <p:cNvSpPr/>
          <p:nvPr/>
        </p:nvSpPr>
        <p:spPr>
          <a:xfrm>
            <a:off x="0" y="4896097"/>
            <a:ext cx="3066300" cy="33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Replace image with happy faces</a:t>
            </a:r>
            <a:endParaRPr/>
          </a:p>
          <a:p>
            <a:pPr indent="0" lvl="0" marL="0" rtl="0" algn="ctr">
              <a:spcBef>
                <a:spcPts val="0"/>
              </a:spcBef>
              <a:spcAft>
                <a:spcPts val="0"/>
              </a:spcAft>
              <a:buNone/>
            </a:pPr>
            <a:r>
              <a:rPr lang="en-US"/>
              <a:t>Make some joke </a:t>
            </a:r>
            <a:endParaRPr/>
          </a:p>
        </p:txBody>
      </p:sp>
      <p:pic>
        <p:nvPicPr>
          <p:cNvPr id="243" name="Google Shape;243;p10"/>
          <p:cNvPicPr preferRelativeResize="0"/>
          <p:nvPr/>
        </p:nvPicPr>
        <p:blipFill>
          <a:blip r:embed="rId4">
            <a:alphaModFix/>
          </a:blip>
          <a:stretch>
            <a:fillRect/>
          </a:stretch>
        </p:blipFill>
        <p:spPr>
          <a:xfrm>
            <a:off x="0" y="0"/>
            <a:ext cx="6043517" cy="8229600"/>
          </a:xfrm>
          <a:prstGeom prst="rect">
            <a:avLst/>
          </a:prstGeom>
          <a:noFill/>
          <a:ln>
            <a:noFill/>
          </a:ln>
        </p:spPr>
      </p:pic>
      <p:sp>
        <p:nvSpPr>
          <p:cNvPr id="244" name="Google Shape;244;p10"/>
          <p:cNvSpPr/>
          <p:nvPr/>
        </p:nvSpPr>
        <p:spPr>
          <a:xfrm>
            <a:off x="12861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Melvin</a:t>
            </a:r>
            <a:endParaRPr>
              <a:solidFill>
                <a:srgbClr val="FFC627"/>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g33b9a59e6f0_2_0"/>
          <p:cNvPicPr preferRelativeResize="0"/>
          <p:nvPr/>
        </p:nvPicPr>
        <p:blipFill>
          <a:blip r:embed="rId3">
            <a:alphaModFix/>
          </a:blip>
          <a:stretch>
            <a:fillRect/>
          </a:stretch>
        </p:blipFill>
        <p:spPr>
          <a:xfrm>
            <a:off x="152400" y="152400"/>
            <a:ext cx="7924800" cy="7924800"/>
          </a:xfrm>
          <a:prstGeom prst="rect">
            <a:avLst/>
          </a:prstGeom>
          <a:noFill/>
          <a:ln>
            <a:noFill/>
          </a:ln>
        </p:spPr>
      </p:pic>
      <p:sp>
        <p:nvSpPr>
          <p:cNvPr id="250" name="Google Shape;250;g33b9a59e6f0_2_0"/>
          <p:cNvSpPr txBox="1"/>
          <p:nvPr/>
        </p:nvSpPr>
        <p:spPr>
          <a:xfrm>
            <a:off x="9421400" y="3292200"/>
            <a:ext cx="44529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rPr>
              <a:t>Happy Banker</a:t>
            </a:r>
            <a:endParaRPr sz="3600">
              <a:solidFill>
                <a:schemeClr val="lt1"/>
              </a:solidFill>
            </a:endParaRPr>
          </a:p>
          <a:p>
            <a:pPr indent="0" lvl="0" marL="0" rtl="0" algn="l">
              <a:spcBef>
                <a:spcPts val="0"/>
              </a:spcBef>
              <a:spcAft>
                <a:spcPts val="0"/>
              </a:spcAft>
              <a:buNone/>
            </a:pPr>
            <a:r>
              <a:t/>
            </a:r>
            <a:endParaRPr sz="3600">
              <a:solidFill>
                <a:schemeClr val="lt1"/>
              </a:solidFill>
            </a:endParaRPr>
          </a:p>
          <a:p>
            <a:pPr indent="0" lvl="0" marL="0" rtl="0" algn="l">
              <a:spcBef>
                <a:spcPts val="0"/>
              </a:spcBef>
              <a:spcAft>
                <a:spcPts val="0"/>
              </a:spcAft>
              <a:buNone/>
            </a:pPr>
            <a:r>
              <a:t/>
            </a:r>
            <a:endParaRPr sz="3600">
              <a:solidFill>
                <a:schemeClr val="lt1"/>
              </a:solidFill>
            </a:endParaRPr>
          </a:p>
        </p:txBody>
      </p:sp>
      <p:sp>
        <p:nvSpPr>
          <p:cNvPr id="251" name="Google Shape;251;g33b9a59e6f0_2_0"/>
          <p:cNvSpPr/>
          <p:nvPr/>
        </p:nvSpPr>
        <p:spPr>
          <a:xfrm>
            <a:off x="12861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Melvin</a:t>
            </a:r>
            <a:endParaRPr>
              <a:solidFill>
                <a:srgbClr val="FFC627"/>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p:nvPr/>
        </p:nvSpPr>
        <p:spPr>
          <a:xfrm>
            <a:off x="6280190" y="891641"/>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lang="en-US" sz="4450">
                <a:solidFill>
                  <a:srgbClr val="F2E782"/>
                </a:solidFill>
                <a:latin typeface="Prata"/>
                <a:ea typeface="Prata"/>
                <a:cs typeface="Prata"/>
                <a:sym typeface="Prata"/>
              </a:rPr>
              <a:t>Business Problem</a:t>
            </a:r>
            <a:endParaRPr sz="4450">
              <a:solidFill>
                <a:schemeClr val="dk1"/>
              </a:solidFill>
              <a:latin typeface="Calibri"/>
              <a:ea typeface="Calibri"/>
              <a:cs typeface="Calibri"/>
              <a:sym typeface="Calibri"/>
            </a:endParaRPr>
          </a:p>
        </p:txBody>
      </p:sp>
      <p:sp>
        <p:nvSpPr>
          <p:cNvPr id="65" name="Google Shape;65;p2"/>
          <p:cNvSpPr/>
          <p:nvPr/>
        </p:nvSpPr>
        <p:spPr>
          <a:xfrm>
            <a:off x="6280190" y="2119006"/>
            <a:ext cx="7086894" cy="566976"/>
          </a:xfrm>
          <a:prstGeom prst="rect">
            <a:avLst/>
          </a:prstGeom>
          <a:noFill/>
          <a:ln>
            <a:noFill/>
          </a:ln>
        </p:spPr>
        <p:txBody>
          <a:bodyPr anchorCtr="0" anchor="t" bIns="0" lIns="0" spcFirstLastPara="1" rIns="0" wrap="square" tIns="0">
            <a:noAutofit/>
          </a:bodyPr>
          <a:lstStyle/>
          <a:p>
            <a:pPr indent="0" lvl="0" marL="0" marR="0" rtl="0" algn="l">
              <a:lnSpc>
                <a:spcPct val="139062"/>
              </a:lnSpc>
              <a:spcBef>
                <a:spcPts val="0"/>
              </a:spcBef>
              <a:spcAft>
                <a:spcPts val="0"/>
              </a:spcAft>
              <a:buClr>
                <a:srgbClr val="F2E782"/>
              </a:buClr>
              <a:buSzPts val="3200"/>
              <a:buFont typeface="Prata"/>
              <a:buNone/>
            </a:pPr>
            <a:r>
              <a:rPr lang="en-US" sz="3200">
                <a:solidFill>
                  <a:srgbClr val="F2E782"/>
                </a:solidFill>
                <a:latin typeface="Prata"/>
                <a:ea typeface="Prata"/>
                <a:cs typeface="Prata"/>
                <a:sym typeface="Prata"/>
              </a:rPr>
              <a:t>Observation</a:t>
            </a:r>
            <a:endParaRPr sz="3200">
              <a:solidFill>
                <a:schemeClr val="dk1"/>
              </a:solidFill>
              <a:latin typeface="Calibri"/>
              <a:ea typeface="Calibri"/>
              <a:cs typeface="Calibri"/>
              <a:sym typeface="Calibri"/>
            </a:endParaRPr>
          </a:p>
        </p:txBody>
      </p:sp>
      <p:sp>
        <p:nvSpPr>
          <p:cNvPr id="66" name="Google Shape;66;p2"/>
          <p:cNvSpPr/>
          <p:nvPr/>
        </p:nvSpPr>
        <p:spPr>
          <a:xfrm>
            <a:off x="6280190" y="2912795"/>
            <a:ext cx="7086894" cy="1085919"/>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An increasing number of account holders have been failing to meet their minimum payment requirements, leading to a rise in defaults.</a:t>
            </a:r>
            <a:endParaRPr sz="2000">
              <a:solidFill>
                <a:schemeClr val="dk1"/>
              </a:solidFill>
              <a:latin typeface="Calibri"/>
              <a:ea typeface="Calibri"/>
              <a:cs typeface="Calibri"/>
              <a:sym typeface="Calibri"/>
            </a:endParaRPr>
          </a:p>
        </p:txBody>
      </p:sp>
      <p:sp>
        <p:nvSpPr>
          <p:cNvPr id="67" name="Google Shape;67;p2"/>
          <p:cNvSpPr/>
          <p:nvPr/>
        </p:nvSpPr>
        <p:spPr>
          <a:xfrm>
            <a:off x="6280189" y="4748247"/>
            <a:ext cx="6091187" cy="425291"/>
          </a:xfrm>
          <a:prstGeom prst="rect">
            <a:avLst/>
          </a:prstGeom>
          <a:noFill/>
          <a:ln>
            <a:noFill/>
          </a:ln>
        </p:spPr>
        <p:txBody>
          <a:bodyPr anchorCtr="0" anchor="t" bIns="0" lIns="0" spcFirstLastPara="1" rIns="0" wrap="square" tIns="0">
            <a:noAutofit/>
          </a:bodyPr>
          <a:lstStyle/>
          <a:p>
            <a:pPr indent="0" lvl="0" marL="0" marR="0" rtl="0" algn="l">
              <a:lnSpc>
                <a:spcPct val="103125"/>
              </a:lnSpc>
              <a:spcBef>
                <a:spcPts val="0"/>
              </a:spcBef>
              <a:spcAft>
                <a:spcPts val="0"/>
              </a:spcAft>
              <a:buClr>
                <a:srgbClr val="F2E782"/>
              </a:buClr>
              <a:buSzPts val="3200"/>
              <a:buFont typeface="Prata"/>
              <a:buNone/>
            </a:pPr>
            <a:r>
              <a:rPr lang="en-US" sz="3200">
                <a:solidFill>
                  <a:srgbClr val="F2E782"/>
                </a:solidFill>
                <a:latin typeface="Prata"/>
                <a:ea typeface="Prata"/>
                <a:cs typeface="Prata"/>
                <a:sym typeface="Prata"/>
              </a:rPr>
              <a:t>Pain Points &amp; Gaps</a:t>
            </a:r>
            <a:endParaRPr sz="3200">
              <a:solidFill>
                <a:schemeClr val="dk1"/>
              </a:solidFill>
              <a:latin typeface="Calibri"/>
              <a:ea typeface="Calibri"/>
              <a:cs typeface="Calibri"/>
              <a:sym typeface="Calibri"/>
            </a:endParaRPr>
          </a:p>
        </p:txBody>
      </p:sp>
      <p:sp>
        <p:nvSpPr>
          <p:cNvPr id="68" name="Google Shape;68;p2"/>
          <p:cNvSpPr/>
          <p:nvPr/>
        </p:nvSpPr>
        <p:spPr>
          <a:xfrm>
            <a:off x="6203990" y="5552752"/>
            <a:ext cx="6268800" cy="1481700"/>
          </a:xfrm>
          <a:prstGeom prst="rect">
            <a:avLst/>
          </a:prstGeom>
          <a:noFill/>
          <a:ln>
            <a:noFill/>
          </a:ln>
        </p:spPr>
        <p:txBody>
          <a:bodyPr anchorCtr="0" anchor="t" bIns="0" lIns="0" spcFirstLastPara="1" rIns="0" wrap="square" tIns="0">
            <a:noAutofit/>
          </a:bodyPr>
          <a:lstStyle/>
          <a:p>
            <a:pPr indent="-342900" lvl="0" marL="342900" marR="0" rtl="0" algn="l">
              <a:lnSpc>
                <a:spcPct val="142500"/>
              </a:lnSpc>
              <a:spcBef>
                <a:spcPts val="0"/>
              </a:spcBef>
              <a:spcAft>
                <a:spcPts val="0"/>
              </a:spcAft>
              <a:buClr>
                <a:srgbClr val="CFCBBF"/>
              </a:buClr>
              <a:buSzPts val="2000"/>
              <a:buFont typeface="Raleway"/>
              <a:buChar char="•"/>
            </a:pPr>
            <a:r>
              <a:rPr lang="en-US" sz="2000">
                <a:solidFill>
                  <a:srgbClr val="CFCBBF"/>
                </a:solidFill>
                <a:latin typeface="Raleway"/>
                <a:ea typeface="Raleway"/>
                <a:cs typeface="Raleway"/>
                <a:sym typeface="Raleway"/>
              </a:rPr>
              <a:t>Higher financial risk &amp; collection costs</a:t>
            </a:r>
            <a:endParaRPr/>
          </a:p>
          <a:p>
            <a:pPr indent="-342900" lvl="0" marL="342900" marR="0" rtl="0" algn="l">
              <a:lnSpc>
                <a:spcPct val="142500"/>
              </a:lnSpc>
              <a:spcBef>
                <a:spcPts val="0"/>
              </a:spcBef>
              <a:spcAft>
                <a:spcPts val="0"/>
              </a:spcAft>
              <a:buClr>
                <a:srgbClr val="CFCBBF"/>
              </a:buClr>
              <a:buSzPts val="2000"/>
              <a:buFont typeface="Raleway"/>
              <a:buChar char="•"/>
            </a:pPr>
            <a:r>
              <a:rPr lang="en-US" sz="2000">
                <a:solidFill>
                  <a:srgbClr val="CFCBBF"/>
                </a:solidFill>
                <a:latin typeface="Raleway"/>
                <a:ea typeface="Raleway"/>
                <a:cs typeface="Raleway"/>
                <a:sym typeface="Raleway"/>
              </a:rPr>
              <a:t>Inefficient reactive strategies</a:t>
            </a:r>
            <a:endParaRPr/>
          </a:p>
          <a:p>
            <a:pPr indent="-342900" lvl="0" marL="342900" marR="0" rtl="0" algn="l">
              <a:lnSpc>
                <a:spcPct val="142500"/>
              </a:lnSpc>
              <a:spcBef>
                <a:spcPts val="0"/>
              </a:spcBef>
              <a:spcAft>
                <a:spcPts val="0"/>
              </a:spcAft>
              <a:buClr>
                <a:srgbClr val="CFCBBF"/>
              </a:buClr>
              <a:buSzPts val="2000"/>
              <a:buFont typeface="Raleway"/>
              <a:buChar char="•"/>
            </a:pPr>
            <a:r>
              <a:rPr lang="en-US" sz="2000">
                <a:solidFill>
                  <a:srgbClr val="CFCBBF"/>
                </a:solidFill>
                <a:latin typeface="Raleway"/>
                <a:ea typeface="Raleway"/>
                <a:cs typeface="Raleway"/>
                <a:sym typeface="Raleway"/>
              </a:rPr>
              <a:t>Lack of data-driven risk assessment</a:t>
            </a:r>
            <a:endParaRPr sz="2000">
              <a:solidFill>
                <a:schemeClr val="dk1"/>
              </a:solidFill>
              <a:latin typeface="Calibri"/>
              <a:ea typeface="Calibri"/>
              <a:cs typeface="Calibri"/>
              <a:sym typeface="Calibri"/>
            </a:endParaRPr>
          </a:p>
          <a:p>
            <a:pPr indent="-215900" lvl="0" marL="342900" marR="0" rtl="0" algn="l">
              <a:lnSpc>
                <a:spcPct val="1425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pic>
        <p:nvPicPr>
          <p:cNvPr id="69" name="Google Shape;69;p2"/>
          <p:cNvPicPr preferRelativeResize="0"/>
          <p:nvPr/>
        </p:nvPicPr>
        <p:blipFill rotWithShape="1">
          <a:blip r:embed="rId3">
            <a:alphaModFix/>
          </a:blip>
          <a:srcRect b="0" l="0" r="0" t="0"/>
          <a:stretch/>
        </p:blipFill>
        <p:spPr>
          <a:xfrm>
            <a:off x="12753442" y="7592952"/>
            <a:ext cx="1768674" cy="566976"/>
          </a:xfrm>
          <a:prstGeom prst="rect">
            <a:avLst/>
          </a:prstGeom>
          <a:noFill/>
          <a:ln>
            <a:noFill/>
          </a:ln>
        </p:spPr>
      </p:pic>
      <p:pic>
        <p:nvPicPr>
          <p:cNvPr id="70" name="Google Shape;70;p2"/>
          <p:cNvPicPr preferRelativeResize="0"/>
          <p:nvPr/>
        </p:nvPicPr>
        <p:blipFill rotWithShape="1">
          <a:blip r:embed="rId4">
            <a:alphaModFix/>
          </a:blip>
          <a:srcRect b="0" l="16200" r="18631" t="0"/>
          <a:stretch/>
        </p:blipFill>
        <p:spPr>
          <a:xfrm>
            <a:off x="0" y="0"/>
            <a:ext cx="5363100" cy="8229599"/>
          </a:xfrm>
          <a:prstGeom prst="rect">
            <a:avLst/>
          </a:prstGeom>
          <a:noFill/>
          <a:ln>
            <a:noFill/>
          </a:ln>
        </p:spPr>
      </p:pic>
      <p:sp>
        <p:nvSpPr>
          <p:cNvPr id="71" name="Google Shape;71;p2"/>
          <p:cNvSpPr/>
          <p:nvPr/>
        </p:nvSpPr>
        <p:spPr>
          <a:xfrm>
            <a:off x="12861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Tanupriya</a:t>
            </a:r>
            <a:endParaRPr>
              <a:solidFill>
                <a:srgbClr val="FFC627"/>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g33b9a59e6f0_1_6"/>
          <p:cNvPicPr preferRelativeResize="0"/>
          <p:nvPr/>
        </p:nvPicPr>
        <p:blipFill rotWithShape="1">
          <a:blip r:embed="rId3">
            <a:alphaModFix/>
          </a:blip>
          <a:srcRect b="0" l="0" r="0" t="0"/>
          <a:stretch/>
        </p:blipFill>
        <p:spPr>
          <a:xfrm>
            <a:off x="12753442" y="7592952"/>
            <a:ext cx="1768674" cy="566976"/>
          </a:xfrm>
          <a:prstGeom prst="rect">
            <a:avLst/>
          </a:prstGeom>
          <a:noFill/>
          <a:ln>
            <a:noFill/>
          </a:ln>
        </p:spPr>
      </p:pic>
      <p:sp>
        <p:nvSpPr>
          <p:cNvPr id="77" name="Google Shape;77;g33b9a59e6f0_1_6"/>
          <p:cNvSpPr/>
          <p:nvPr/>
        </p:nvSpPr>
        <p:spPr>
          <a:xfrm>
            <a:off x="432154" y="722550"/>
            <a:ext cx="57768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lang="en-US" sz="4450">
                <a:solidFill>
                  <a:srgbClr val="F2E782"/>
                </a:solidFill>
                <a:latin typeface="Prata"/>
                <a:ea typeface="Prata"/>
                <a:cs typeface="Prata"/>
                <a:sym typeface="Prata"/>
              </a:rPr>
              <a:t>Imagine This…</a:t>
            </a:r>
            <a:endParaRPr sz="4450">
              <a:solidFill>
                <a:schemeClr val="dk1"/>
              </a:solidFill>
              <a:latin typeface="Calibri"/>
              <a:ea typeface="Calibri"/>
              <a:cs typeface="Calibri"/>
              <a:sym typeface="Calibri"/>
            </a:endParaRPr>
          </a:p>
        </p:txBody>
      </p:sp>
      <p:sp>
        <p:nvSpPr>
          <p:cNvPr id="78" name="Google Shape;78;g33b9a59e6f0_1_6"/>
          <p:cNvSpPr txBox="1"/>
          <p:nvPr/>
        </p:nvSpPr>
        <p:spPr>
          <a:xfrm>
            <a:off x="222850" y="2127925"/>
            <a:ext cx="7951500" cy="49872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chemeClr val="lt1"/>
              </a:buClr>
              <a:buSzPts val="2400"/>
              <a:buFont typeface="Raleway"/>
              <a:buChar char="●"/>
            </a:pPr>
            <a:r>
              <a:rPr lang="en-US" sz="2400">
                <a:solidFill>
                  <a:schemeClr val="lt1"/>
                </a:solidFill>
                <a:latin typeface="Raleway"/>
                <a:ea typeface="Raleway"/>
                <a:cs typeface="Raleway"/>
                <a:sym typeface="Raleway"/>
              </a:rPr>
              <a:t>Total Customers: 26,664 (20,750 Non-Defaulters, 5,914 Defaulters)</a:t>
            </a:r>
            <a:endParaRPr sz="2400">
              <a:solidFill>
                <a:schemeClr val="lt1"/>
              </a:solidFill>
              <a:latin typeface="Raleway"/>
              <a:ea typeface="Raleway"/>
              <a:cs typeface="Raleway"/>
              <a:sym typeface="Raleway"/>
            </a:endParaRPr>
          </a:p>
          <a:p>
            <a:pPr indent="0" lvl="0" marL="0" rtl="0" algn="l">
              <a:lnSpc>
                <a:spcPct val="150000"/>
              </a:lnSpc>
              <a:spcBef>
                <a:spcPts val="0"/>
              </a:spcBef>
              <a:spcAft>
                <a:spcPts val="0"/>
              </a:spcAft>
              <a:buNone/>
            </a:pPr>
            <a:r>
              <a:t/>
            </a:r>
            <a:endParaRPr sz="2400">
              <a:solidFill>
                <a:schemeClr val="lt1"/>
              </a:solidFill>
              <a:latin typeface="Raleway"/>
              <a:ea typeface="Raleway"/>
              <a:cs typeface="Raleway"/>
              <a:sym typeface="Raleway"/>
            </a:endParaRPr>
          </a:p>
          <a:p>
            <a:pPr indent="-381000" lvl="0" marL="457200" rtl="0" algn="l">
              <a:lnSpc>
                <a:spcPct val="150000"/>
              </a:lnSpc>
              <a:spcBef>
                <a:spcPts val="0"/>
              </a:spcBef>
              <a:spcAft>
                <a:spcPts val="0"/>
              </a:spcAft>
              <a:buClr>
                <a:schemeClr val="lt1"/>
              </a:buClr>
              <a:buSzPts val="2400"/>
              <a:buFont typeface="Raleway"/>
              <a:buChar char="●"/>
            </a:pPr>
            <a:r>
              <a:rPr lang="en-US" sz="2400">
                <a:solidFill>
                  <a:schemeClr val="lt1"/>
                </a:solidFill>
                <a:latin typeface="Raleway"/>
                <a:ea typeface="Raleway"/>
                <a:cs typeface="Raleway"/>
                <a:sym typeface="Raleway"/>
              </a:rPr>
              <a:t>Loss from Defaulters:</a:t>
            </a:r>
            <a:endParaRPr sz="2200">
              <a:solidFill>
                <a:schemeClr val="lt1"/>
              </a:solidFill>
              <a:latin typeface="Raleway"/>
              <a:ea typeface="Raleway"/>
              <a:cs typeface="Raleway"/>
              <a:sym typeface="Raleway"/>
            </a:endParaRPr>
          </a:p>
          <a:p>
            <a:pPr indent="0" lvl="0" marL="0" rtl="0" algn="l">
              <a:lnSpc>
                <a:spcPct val="150000"/>
              </a:lnSpc>
              <a:spcBef>
                <a:spcPts val="0"/>
              </a:spcBef>
              <a:spcAft>
                <a:spcPts val="0"/>
              </a:spcAft>
              <a:buNone/>
            </a:pPr>
            <a:r>
              <a:rPr lang="en-US" sz="2400">
                <a:solidFill>
                  <a:schemeClr val="lt1"/>
                </a:solidFill>
                <a:latin typeface="Raleway"/>
                <a:ea typeface="Raleway"/>
                <a:cs typeface="Raleway"/>
                <a:sym typeface="Raleway"/>
              </a:rPr>
              <a:t>      - Avg. Loss per Defaulter: $43,469.21</a:t>
            </a:r>
            <a:endParaRPr sz="2400">
              <a:solidFill>
                <a:schemeClr val="lt1"/>
              </a:solidFill>
              <a:latin typeface="Raleway"/>
              <a:ea typeface="Raleway"/>
              <a:cs typeface="Raleway"/>
              <a:sym typeface="Raleway"/>
            </a:endParaRPr>
          </a:p>
          <a:p>
            <a:pPr indent="0" lvl="0" marL="0" rtl="0" algn="l">
              <a:lnSpc>
                <a:spcPct val="150000"/>
              </a:lnSpc>
              <a:spcBef>
                <a:spcPts val="0"/>
              </a:spcBef>
              <a:spcAft>
                <a:spcPts val="0"/>
              </a:spcAft>
              <a:buNone/>
            </a:pPr>
            <a:r>
              <a:rPr lang="en-US" sz="2400">
                <a:solidFill>
                  <a:schemeClr val="lt1"/>
                </a:solidFill>
                <a:latin typeface="Raleway"/>
                <a:ea typeface="Raleway"/>
                <a:cs typeface="Raleway"/>
                <a:sym typeface="Raleway"/>
              </a:rPr>
              <a:t>                           5,914 × 43,469.21 = 257,046,261.94 </a:t>
            </a:r>
            <a:endParaRPr sz="2400">
              <a:solidFill>
                <a:schemeClr val="lt1"/>
              </a:solidFill>
              <a:latin typeface="Raleway"/>
              <a:ea typeface="Raleway"/>
              <a:cs typeface="Raleway"/>
              <a:sym typeface="Raleway"/>
            </a:endParaRPr>
          </a:p>
          <a:p>
            <a:pPr indent="0" lvl="0" marL="0" rtl="0" algn="l">
              <a:lnSpc>
                <a:spcPct val="150000"/>
              </a:lnSpc>
              <a:spcBef>
                <a:spcPts val="0"/>
              </a:spcBef>
              <a:spcAft>
                <a:spcPts val="0"/>
              </a:spcAft>
              <a:buNone/>
            </a:pPr>
            <a:r>
              <a:rPr lang="en-US" sz="2400">
                <a:solidFill>
                  <a:schemeClr val="lt1"/>
                </a:solidFill>
                <a:latin typeface="Raleway"/>
                <a:ea typeface="Raleway"/>
                <a:cs typeface="Raleway"/>
                <a:sym typeface="Raleway"/>
              </a:rPr>
              <a:t>      - Total Loss:  $257.05M</a:t>
            </a:r>
            <a:endParaRPr sz="2400">
              <a:solidFill>
                <a:schemeClr val="lt1"/>
              </a:solidFill>
              <a:latin typeface="Raleway"/>
              <a:ea typeface="Raleway"/>
              <a:cs typeface="Raleway"/>
              <a:sym typeface="Raleway"/>
            </a:endParaRPr>
          </a:p>
          <a:p>
            <a:pPr indent="0" lvl="0" marL="0" rtl="0" algn="l">
              <a:lnSpc>
                <a:spcPct val="150000"/>
              </a:lnSpc>
              <a:spcBef>
                <a:spcPts val="0"/>
              </a:spcBef>
              <a:spcAft>
                <a:spcPts val="0"/>
              </a:spcAft>
              <a:buNone/>
            </a:pPr>
            <a:r>
              <a:t/>
            </a:r>
            <a:endParaRPr sz="2400">
              <a:solidFill>
                <a:schemeClr val="lt1"/>
              </a:solidFill>
              <a:latin typeface="Raleway"/>
              <a:ea typeface="Raleway"/>
              <a:cs typeface="Raleway"/>
              <a:sym typeface="Raleway"/>
            </a:endParaRPr>
          </a:p>
          <a:p>
            <a:pPr indent="-381000" lvl="0" marL="457200" rtl="0" algn="l">
              <a:lnSpc>
                <a:spcPct val="150000"/>
              </a:lnSpc>
              <a:spcBef>
                <a:spcPts val="0"/>
              </a:spcBef>
              <a:spcAft>
                <a:spcPts val="0"/>
              </a:spcAft>
              <a:buClr>
                <a:schemeClr val="lt1"/>
              </a:buClr>
              <a:buSzPts val="2400"/>
              <a:buFont typeface="Raleway"/>
              <a:buChar char="●"/>
            </a:pPr>
            <a:r>
              <a:rPr lang="en-US" sz="2400">
                <a:solidFill>
                  <a:schemeClr val="lt1"/>
                </a:solidFill>
                <a:latin typeface="Raleway"/>
                <a:ea typeface="Raleway"/>
                <a:cs typeface="Raleway"/>
                <a:sym typeface="Raleway"/>
              </a:rPr>
              <a:t>Reducing defaults by 10% could save ~$25.7M!</a:t>
            </a:r>
            <a:endParaRPr sz="3200">
              <a:solidFill>
                <a:schemeClr val="lt1"/>
              </a:solidFill>
              <a:latin typeface="Raleway"/>
              <a:ea typeface="Raleway"/>
              <a:cs typeface="Raleway"/>
              <a:sym typeface="Raleway"/>
            </a:endParaRPr>
          </a:p>
        </p:txBody>
      </p:sp>
      <p:pic>
        <p:nvPicPr>
          <p:cNvPr id="79" name="Google Shape;79;g33b9a59e6f0_1_6"/>
          <p:cNvPicPr preferRelativeResize="0"/>
          <p:nvPr/>
        </p:nvPicPr>
        <p:blipFill>
          <a:blip r:embed="rId4">
            <a:alphaModFix/>
          </a:blip>
          <a:stretch>
            <a:fillRect/>
          </a:stretch>
        </p:blipFill>
        <p:spPr>
          <a:xfrm>
            <a:off x="8496525" y="0"/>
            <a:ext cx="6134001" cy="8229601"/>
          </a:xfrm>
          <a:prstGeom prst="rect">
            <a:avLst/>
          </a:prstGeom>
          <a:noFill/>
          <a:ln>
            <a:noFill/>
          </a:ln>
        </p:spPr>
      </p:pic>
      <p:sp>
        <p:nvSpPr>
          <p:cNvPr id="80" name="Google Shape;80;g33b9a59e6f0_1_6"/>
          <p:cNvSpPr/>
          <p:nvPr/>
        </p:nvSpPr>
        <p:spPr>
          <a:xfrm>
            <a:off x="6727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Tanupriya</a:t>
            </a:r>
            <a:endParaRPr>
              <a:solidFill>
                <a:srgbClr val="FFC627"/>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
          <p:cNvSpPr/>
          <p:nvPr/>
        </p:nvSpPr>
        <p:spPr>
          <a:xfrm>
            <a:off x="793802" y="851650"/>
            <a:ext cx="80199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lang="en-US" sz="4450">
                <a:solidFill>
                  <a:srgbClr val="F2E782"/>
                </a:solidFill>
                <a:latin typeface="Prata"/>
                <a:ea typeface="Prata"/>
                <a:cs typeface="Prata"/>
                <a:sym typeface="Prata"/>
              </a:rPr>
              <a:t>Understanding the Data</a:t>
            </a:r>
            <a:endParaRPr sz="4450">
              <a:solidFill>
                <a:schemeClr val="dk1"/>
              </a:solidFill>
              <a:latin typeface="Calibri"/>
              <a:ea typeface="Calibri"/>
              <a:cs typeface="Calibri"/>
              <a:sym typeface="Calibri"/>
            </a:endParaRPr>
          </a:p>
        </p:txBody>
      </p:sp>
      <p:sp>
        <p:nvSpPr>
          <p:cNvPr id="87" name="Google Shape;87;p3"/>
          <p:cNvSpPr/>
          <p:nvPr/>
        </p:nvSpPr>
        <p:spPr>
          <a:xfrm>
            <a:off x="781758" y="2071522"/>
            <a:ext cx="510302" cy="510302"/>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3"/>
          <p:cNvSpPr/>
          <p:nvPr/>
        </p:nvSpPr>
        <p:spPr>
          <a:xfrm>
            <a:off x="978211" y="2204660"/>
            <a:ext cx="117396"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lang="en-US" sz="2650">
                <a:solidFill>
                  <a:srgbClr val="CFCBBF"/>
                </a:solidFill>
                <a:latin typeface="Prata"/>
                <a:ea typeface="Prata"/>
                <a:cs typeface="Prata"/>
                <a:sym typeface="Prata"/>
              </a:rPr>
              <a:t>1</a:t>
            </a:r>
            <a:endParaRPr sz="2650">
              <a:solidFill>
                <a:schemeClr val="dk1"/>
              </a:solidFill>
              <a:latin typeface="Calibri"/>
              <a:ea typeface="Calibri"/>
              <a:cs typeface="Calibri"/>
              <a:sym typeface="Calibri"/>
            </a:endParaRPr>
          </a:p>
        </p:txBody>
      </p:sp>
      <p:sp>
        <p:nvSpPr>
          <p:cNvPr id="89" name="Google Shape;89;p3"/>
          <p:cNvSpPr/>
          <p:nvPr/>
        </p:nvSpPr>
        <p:spPr>
          <a:xfrm>
            <a:off x="1530906" y="2155746"/>
            <a:ext cx="2835235" cy="35433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CFCBBF"/>
              </a:buClr>
              <a:buSzPts val="2800"/>
              <a:buFont typeface="Prata"/>
              <a:buNone/>
            </a:pPr>
            <a:r>
              <a:rPr lang="en-US" sz="2800">
                <a:solidFill>
                  <a:srgbClr val="CFCBBF"/>
                </a:solidFill>
                <a:latin typeface="Prata"/>
                <a:ea typeface="Prata"/>
                <a:cs typeface="Prata"/>
                <a:sym typeface="Prata"/>
              </a:rPr>
              <a:t>Data</a:t>
            </a:r>
            <a:endParaRPr sz="2800">
              <a:solidFill>
                <a:schemeClr val="dk1"/>
              </a:solidFill>
              <a:latin typeface="Calibri"/>
              <a:ea typeface="Calibri"/>
              <a:cs typeface="Calibri"/>
              <a:sym typeface="Calibri"/>
            </a:endParaRPr>
          </a:p>
        </p:txBody>
      </p:sp>
      <p:sp>
        <p:nvSpPr>
          <p:cNvPr id="90" name="Google Shape;90;p3"/>
          <p:cNvSpPr/>
          <p:nvPr/>
        </p:nvSpPr>
        <p:spPr>
          <a:xfrm>
            <a:off x="1530906" y="2646164"/>
            <a:ext cx="6819305" cy="362903"/>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26,664 rows and 31 columns</a:t>
            </a:r>
            <a:endParaRPr sz="2000">
              <a:solidFill>
                <a:schemeClr val="dk1"/>
              </a:solidFill>
              <a:latin typeface="Calibri"/>
              <a:ea typeface="Calibri"/>
              <a:cs typeface="Calibri"/>
              <a:sym typeface="Calibri"/>
            </a:endParaRPr>
          </a:p>
        </p:txBody>
      </p:sp>
      <p:sp>
        <p:nvSpPr>
          <p:cNvPr id="91" name="Google Shape;91;p3"/>
          <p:cNvSpPr/>
          <p:nvPr/>
        </p:nvSpPr>
        <p:spPr>
          <a:xfrm>
            <a:off x="781758" y="3430872"/>
            <a:ext cx="510302" cy="510302"/>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3"/>
          <p:cNvSpPr/>
          <p:nvPr/>
        </p:nvSpPr>
        <p:spPr>
          <a:xfrm>
            <a:off x="932610" y="3564010"/>
            <a:ext cx="20859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lang="en-US" sz="2650">
                <a:solidFill>
                  <a:srgbClr val="CFCBBF"/>
                </a:solidFill>
                <a:latin typeface="Prata"/>
                <a:ea typeface="Prata"/>
                <a:cs typeface="Prata"/>
                <a:sym typeface="Prata"/>
              </a:rPr>
              <a:t>2</a:t>
            </a:r>
            <a:endParaRPr sz="2650">
              <a:solidFill>
                <a:schemeClr val="dk1"/>
              </a:solidFill>
              <a:latin typeface="Calibri"/>
              <a:ea typeface="Calibri"/>
              <a:cs typeface="Calibri"/>
              <a:sym typeface="Calibri"/>
            </a:endParaRPr>
          </a:p>
        </p:txBody>
      </p:sp>
      <p:sp>
        <p:nvSpPr>
          <p:cNvPr id="93" name="Google Shape;93;p3"/>
          <p:cNvSpPr/>
          <p:nvPr/>
        </p:nvSpPr>
        <p:spPr>
          <a:xfrm>
            <a:off x="1530906" y="3491032"/>
            <a:ext cx="2835235" cy="35433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CFCBBF"/>
              </a:buClr>
              <a:buSzPts val="2800"/>
              <a:buFont typeface="Prata"/>
              <a:buNone/>
            </a:pPr>
            <a:r>
              <a:rPr lang="en-US" sz="2800">
                <a:solidFill>
                  <a:srgbClr val="CFCBBF"/>
                </a:solidFill>
                <a:latin typeface="Prata"/>
                <a:ea typeface="Prata"/>
                <a:cs typeface="Prata"/>
                <a:sym typeface="Prata"/>
              </a:rPr>
              <a:t>Key Variables</a:t>
            </a:r>
            <a:endParaRPr sz="2800">
              <a:solidFill>
                <a:schemeClr val="dk1"/>
              </a:solidFill>
              <a:latin typeface="Calibri"/>
              <a:ea typeface="Calibri"/>
              <a:cs typeface="Calibri"/>
              <a:sym typeface="Calibri"/>
            </a:endParaRPr>
          </a:p>
        </p:txBody>
      </p:sp>
      <p:sp>
        <p:nvSpPr>
          <p:cNvPr id="94" name="Google Shape;94;p3"/>
          <p:cNvSpPr/>
          <p:nvPr/>
        </p:nvSpPr>
        <p:spPr>
          <a:xfrm>
            <a:off x="1530906" y="3981450"/>
            <a:ext cx="6819305" cy="725805"/>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Demographic, Credit History Data, </a:t>
            </a:r>
            <a:br>
              <a:rPr lang="en-US" sz="2000">
                <a:solidFill>
                  <a:srgbClr val="CFCBBF"/>
                </a:solidFill>
                <a:latin typeface="Raleway"/>
                <a:ea typeface="Raleway"/>
                <a:cs typeface="Raleway"/>
                <a:sym typeface="Raleway"/>
              </a:rPr>
            </a:br>
            <a:r>
              <a:rPr lang="en-US" sz="2000">
                <a:solidFill>
                  <a:srgbClr val="CFCBBF"/>
                </a:solidFill>
                <a:latin typeface="Raleway"/>
                <a:ea typeface="Raleway"/>
                <a:cs typeface="Raleway"/>
                <a:sym typeface="Raleway"/>
              </a:rPr>
              <a:t>Payment delays, Credit balance, Bill statements</a:t>
            </a:r>
            <a:endParaRPr sz="2000">
              <a:solidFill>
                <a:schemeClr val="dk1"/>
              </a:solidFill>
              <a:latin typeface="Calibri"/>
              <a:ea typeface="Calibri"/>
              <a:cs typeface="Calibri"/>
              <a:sym typeface="Calibri"/>
            </a:endParaRPr>
          </a:p>
        </p:txBody>
      </p:sp>
      <p:sp>
        <p:nvSpPr>
          <p:cNvPr id="95" name="Google Shape;95;p3"/>
          <p:cNvSpPr/>
          <p:nvPr/>
        </p:nvSpPr>
        <p:spPr>
          <a:xfrm>
            <a:off x="781758" y="5129060"/>
            <a:ext cx="510302" cy="510302"/>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3"/>
          <p:cNvSpPr/>
          <p:nvPr/>
        </p:nvSpPr>
        <p:spPr>
          <a:xfrm>
            <a:off x="931419" y="5250167"/>
            <a:ext cx="210979"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lang="en-US" sz="2650">
                <a:solidFill>
                  <a:srgbClr val="CFCBBF"/>
                </a:solidFill>
                <a:latin typeface="Prata"/>
                <a:ea typeface="Prata"/>
                <a:cs typeface="Prata"/>
                <a:sym typeface="Prata"/>
              </a:rPr>
              <a:t>3</a:t>
            </a:r>
            <a:endParaRPr sz="2650">
              <a:solidFill>
                <a:schemeClr val="dk1"/>
              </a:solidFill>
              <a:latin typeface="Calibri"/>
              <a:ea typeface="Calibri"/>
              <a:cs typeface="Calibri"/>
              <a:sym typeface="Calibri"/>
            </a:endParaRPr>
          </a:p>
        </p:txBody>
      </p:sp>
      <p:sp>
        <p:nvSpPr>
          <p:cNvPr id="97" name="Google Shape;97;p3"/>
          <p:cNvSpPr/>
          <p:nvPr/>
        </p:nvSpPr>
        <p:spPr>
          <a:xfrm>
            <a:off x="1530906" y="5189220"/>
            <a:ext cx="2835235" cy="35433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CFCBBF"/>
              </a:buClr>
              <a:buSzPts val="2800"/>
              <a:buFont typeface="Prata"/>
              <a:buNone/>
            </a:pPr>
            <a:r>
              <a:rPr lang="en-US" sz="2800">
                <a:solidFill>
                  <a:srgbClr val="CFCBBF"/>
                </a:solidFill>
                <a:latin typeface="Prata"/>
                <a:ea typeface="Prata"/>
                <a:cs typeface="Prata"/>
                <a:sym typeface="Prata"/>
              </a:rPr>
              <a:t>Target Variable</a:t>
            </a:r>
            <a:endParaRPr sz="2800">
              <a:solidFill>
                <a:schemeClr val="dk1"/>
              </a:solidFill>
              <a:latin typeface="Calibri"/>
              <a:ea typeface="Calibri"/>
              <a:cs typeface="Calibri"/>
              <a:sym typeface="Calibri"/>
            </a:endParaRPr>
          </a:p>
        </p:txBody>
      </p:sp>
      <p:sp>
        <p:nvSpPr>
          <p:cNvPr id="98" name="Google Shape;98;p3"/>
          <p:cNvSpPr/>
          <p:nvPr/>
        </p:nvSpPr>
        <p:spPr>
          <a:xfrm>
            <a:off x="1530906" y="5679638"/>
            <a:ext cx="6819305" cy="362903"/>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Default Payment Next Month</a:t>
            </a:r>
            <a:endParaRPr sz="2000">
              <a:solidFill>
                <a:schemeClr val="dk1"/>
              </a:solidFill>
              <a:latin typeface="Calibri"/>
              <a:ea typeface="Calibri"/>
              <a:cs typeface="Calibri"/>
              <a:sym typeface="Calibri"/>
            </a:endParaRPr>
          </a:p>
        </p:txBody>
      </p:sp>
      <p:sp>
        <p:nvSpPr>
          <p:cNvPr id="99" name="Google Shape;99;p3"/>
          <p:cNvSpPr/>
          <p:nvPr/>
        </p:nvSpPr>
        <p:spPr>
          <a:xfrm>
            <a:off x="781758" y="6464346"/>
            <a:ext cx="510302" cy="510302"/>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3"/>
          <p:cNvSpPr/>
          <p:nvPr/>
        </p:nvSpPr>
        <p:spPr>
          <a:xfrm>
            <a:off x="937372" y="6573421"/>
            <a:ext cx="199072"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lang="en-US" sz="2650">
                <a:solidFill>
                  <a:srgbClr val="CFCBBF"/>
                </a:solidFill>
                <a:latin typeface="Prata"/>
                <a:ea typeface="Prata"/>
                <a:cs typeface="Prata"/>
                <a:sym typeface="Prata"/>
              </a:rPr>
              <a:t>4</a:t>
            </a:r>
            <a:endParaRPr sz="2650">
              <a:solidFill>
                <a:schemeClr val="dk1"/>
              </a:solidFill>
              <a:latin typeface="Calibri"/>
              <a:ea typeface="Calibri"/>
              <a:cs typeface="Calibri"/>
              <a:sym typeface="Calibri"/>
            </a:endParaRPr>
          </a:p>
        </p:txBody>
      </p:sp>
      <p:sp>
        <p:nvSpPr>
          <p:cNvPr id="101" name="Google Shape;101;p3"/>
          <p:cNvSpPr/>
          <p:nvPr/>
        </p:nvSpPr>
        <p:spPr>
          <a:xfrm>
            <a:off x="1530897" y="6524500"/>
            <a:ext cx="4023300" cy="35430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CFCBBF"/>
              </a:buClr>
              <a:buSzPts val="2800"/>
              <a:buFont typeface="Prata"/>
              <a:buNone/>
            </a:pPr>
            <a:r>
              <a:rPr lang="en-US" sz="2800">
                <a:solidFill>
                  <a:srgbClr val="CFCBBF"/>
                </a:solidFill>
                <a:latin typeface="Prata"/>
                <a:ea typeface="Prata"/>
                <a:cs typeface="Prata"/>
                <a:sym typeface="Prata"/>
              </a:rPr>
              <a:t>Class Distribution</a:t>
            </a:r>
            <a:endParaRPr sz="2800">
              <a:solidFill>
                <a:schemeClr val="dk1"/>
              </a:solidFill>
              <a:latin typeface="Calibri"/>
              <a:ea typeface="Calibri"/>
              <a:cs typeface="Calibri"/>
              <a:sym typeface="Calibri"/>
            </a:endParaRPr>
          </a:p>
        </p:txBody>
      </p:sp>
      <p:sp>
        <p:nvSpPr>
          <p:cNvPr id="102" name="Google Shape;102;p3"/>
          <p:cNvSpPr/>
          <p:nvPr/>
        </p:nvSpPr>
        <p:spPr>
          <a:xfrm>
            <a:off x="1530906" y="7014924"/>
            <a:ext cx="6819300" cy="3630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Non-defaulter: 20,750 (77.7%), Defaulters: 5,914 (22.3%)</a:t>
            </a:r>
            <a:endParaRPr sz="2000">
              <a:solidFill>
                <a:schemeClr val="dk1"/>
              </a:solidFill>
              <a:latin typeface="Calibri"/>
              <a:ea typeface="Calibri"/>
              <a:cs typeface="Calibri"/>
              <a:sym typeface="Calibri"/>
            </a:endParaRPr>
          </a:p>
        </p:txBody>
      </p:sp>
      <p:pic>
        <p:nvPicPr>
          <p:cNvPr id="103" name="Google Shape;103;p3"/>
          <p:cNvPicPr preferRelativeResize="0"/>
          <p:nvPr/>
        </p:nvPicPr>
        <p:blipFill rotWithShape="1">
          <a:blip r:embed="rId3">
            <a:alphaModFix/>
          </a:blip>
          <a:srcRect b="0" l="0" r="0" t="0"/>
          <a:stretch/>
        </p:blipFill>
        <p:spPr>
          <a:xfrm>
            <a:off x="12753442" y="7592952"/>
            <a:ext cx="1768674" cy="566976"/>
          </a:xfrm>
          <a:prstGeom prst="rect">
            <a:avLst/>
          </a:prstGeom>
          <a:noFill/>
          <a:ln>
            <a:noFill/>
          </a:ln>
        </p:spPr>
      </p:pic>
      <p:pic>
        <p:nvPicPr>
          <p:cNvPr id="104" name="Google Shape;104;p3"/>
          <p:cNvPicPr preferRelativeResize="0"/>
          <p:nvPr/>
        </p:nvPicPr>
        <p:blipFill>
          <a:blip r:embed="rId4">
            <a:alphaModFix/>
          </a:blip>
          <a:stretch>
            <a:fillRect/>
          </a:stretch>
        </p:blipFill>
        <p:spPr>
          <a:xfrm>
            <a:off x="7623474" y="1948638"/>
            <a:ext cx="6644225" cy="4678200"/>
          </a:xfrm>
          <a:prstGeom prst="rect">
            <a:avLst/>
          </a:prstGeom>
          <a:noFill/>
          <a:ln>
            <a:noFill/>
          </a:ln>
        </p:spPr>
      </p:pic>
      <p:sp>
        <p:nvSpPr>
          <p:cNvPr id="105" name="Google Shape;105;p3"/>
          <p:cNvSpPr/>
          <p:nvPr/>
        </p:nvSpPr>
        <p:spPr>
          <a:xfrm>
            <a:off x="12861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Tanupriya</a:t>
            </a:r>
            <a:endParaRPr>
              <a:solidFill>
                <a:srgbClr val="FFC627"/>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3b9a59e6f0_1_32"/>
          <p:cNvSpPr/>
          <p:nvPr/>
        </p:nvSpPr>
        <p:spPr>
          <a:xfrm>
            <a:off x="1916664" y="3207676"/>
            <a:ext cx="2835300" cy="3543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CFCBBF"/>
              </a:buClr>
              <a:buSzPts val="2200"/>
              <a:buFont typeface="Prata"/>
              <a:buNone/>
            </a:pPr>
            <a:r>
              <a:rPr lang="en-US" sz="2200">
                <a:solidFill>
                  <a:srgbClr val="CFCBBF"/>
                </a:solidFill>
                <a:latin typeface="Prata"/>
                <a:ea typeface="Prata"/>
                <a:cs typeface="Prata"/>
                <a:sym typeface="Prata"/>
              </a:rPr>
              <a:t>Feature Engineering</a:t>
            </a:r>
            <a:endParaRPr sz="2200">
              <a:solidFill>
                <a:schemeClr val="dk1"/>
              </a:solidFill>
              <a:latin typeface="Calibri"/>
              <a:ea typeface="Calibri"/>
              <a:cs typeface="Calibri"/>
              <a:sym typeface="Calibri"/>
            </a:endParaRPr>
          </a:p>
        </p:txBody>
      </p:sp>
      <p:sp>
        <p:nvSpPr>
          <p:cNvPr id="112" name="Google Shape;112;g33b9a59e6f0_1_32"/>
          <p:cNvSpPr/>
          <p:nvPr/>
        </p:nvSpPr>
        <p:spPr>
          <a:xfrm>
            <a:off x="9267230" y="5661620"/>
            <a:ext cx="4087800" cy="3543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CFCBBF"/>
              </a:buClr>
              <a:buSzPts val="2200"/>
              <a:buFont typeface="Prata"/>
              <a:buNone/>
            </a:pPr>
            <a:r>
              <a:rPr lang="en-US" sz="2200">
                <a:solidFill>
                  <a:srgbClr val="CFCBBF"/>
                </a:solidFill>
                <a:latin typeface="Prata"/>
                <a:ea typeface="Prata"/>
                <a:cs typeface="Prata"/>
                <a:sym typeface="Prata"/>
              </a:rPr>
              <a:t>Class Distribution Adjustment</a:t>
            </a:r>
            <a:endParaRPr sz="2200">
              <a:solidFill>
                <a:schemeClr val="dk1"/>
              </a:solidFill>
              <a:latin typeface="Calibri"/>
              <a:ea typeface="Calibri"/>
              <a:cs typeface="Calibri"/>
              <a:sym typeface="Calibri"/>
            </a:endParaRPr>
          </a:p>
        </p:txBody>
      </p:sp>
      <p:sp>
        <p:nvSpPr>
          <p:cNvPr id="113" name="Google Shape;113;g33b9a59e6f0_1_32"/>
          <p:cNvSpPr/>
          <p:nvPr/>
        </p:nvSpPr>
        <p:spPr>
          <a:xfrm>
            <a:off x="6851303" y="3293219"/>
            <a:ext cx="3581400" cy="3543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CFCBBF"/>
              </a:buClr>
              <a:buSzPts val="2200"/>
              <a:buFont typeface="Prata"/>
              <a:buNone/>
            </a:pPr>
            <a:r>
              <a:rPr lang="en-US" sz="2200">
                <a:solidFill>
                  <a:srgbClr val="CFCBBF"/>
                </a:solidFill>
                <a:latin typeface="Prata"/>
                <a:ea typeface="Prata"/>
                <a:cs typeface="Prata"/>
                <a:sym typeface="Prata"/>
              </a:rPr>
              <a:t>Machine Learning Models</a:t>
            </a:r>
            <a:endParaRPr sz="2200">
              <a:solidFill>
                <a:schemeClr val="dk1"/>
              </a:solidFill>
              <a:latin typeface="Calibri"/>
              <a:ea typeface="Calibri"/>
              <a:cs typeface="Calibri"/>
              <a:sym typeface="Calibri"/>
            </a:endParaRPr>
          </a:p>
        </p:txBody>
      </p:sp>
      <p:sp>
        <p:nvSpPr>
          <p:cNvPr id="114" name="Google Shape;114;g33b9a59e6f0_1_32"/>
          <p:cNvSpPr/>
          <p:nvPr/>
        </p:nvSpPr>
        <p:spPr>
          <a:xfrm>
            <a:off x="793790" y="2215277"/>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lang="en-US" sz="4450">
                <a:solidFill>
                  <a:srgbClr val="F2E782"/>
                </a:solidFill>
                <a:latin typeface="Prata"/>
                <a:ea typeface="Prata"/>
                <a:cs typeface="Prata"/>
                <a:sym typeface="Prata"/>
              </a:rPr>
              <a:t>Solution</a:t>
            </a:r>
            <a:endParaRPr sz="4450">
              <a:solidFill>
                <a:schemeClr val="dk1"/>
              </a:solidFill>
              <a:latin typeface="Calibri"/>
              <a:ea typeface="Calibri"/>
              <a:cs typeface="Calibri"/>
              <a:sym typeface="Calibri"/>
            </a:endParaRPr>
          </a:p>
        </p:txBody>
      </p:sp>
      <p:sp>
        <p:nvSpPr>
          <p:cNvPr id="115" name="Google Shape;115;g33b9a59e6f0_1_32"/>
          <p:cNvSpPr/>
          <p:nvPr/>
        </p:nvSpPr>
        <p:spPr>
          <a:xfrm>
            <a:off x="793790" y="4639270"/>
            <a:ext cx="13042800" cy="30600"/>
          </a:xfrm>
          <a:prstGeom prst="roundRect">
            <a:avLst>
              <a:gd fmla="val 111628"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g33b9a59e6f0_1_32"/>
          <p:cNvSpPr/>
          <p:nvPr/>
        </p:nvSpPr>
        <p:spPr>
          <a:xfrm>
            <a:off x="3318986" y="3845481"/>
            <a:ext cx="30600" cy="793800"/>
          </a:xfrm>
          <a:prstGeom prst="roundRect">
            <a:avLst>
              <a:gd fmla="val 111628"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g33b9a59e6f0_1_32"/>
          <p:cNvSpPr/>
          <p:nvPr/>
        </p:nvSpPr>
        <p:spPr>
          <a:xfrm>
            <a:off x="3079075" y="4384119"/>
            <a:ext cx="510300" cy="510300"/>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g33b9a59e6f0_1_32"/>
          <p:cNvSpPr/>
          <p:nvPr/>
        </p:nvSpPr>
        <p:spPr>
          <a:xfrm>
            <a:off x="3275528" y="4469130"/>
            <a:ext cx="117300" cy="34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lang="en-US" sz="2650">
                <a:solidFill>
                  <a:srgbClr val="CFCBBF"/>
                </a:solidFill>
                <a:latin typeface="Prata"/>
                <a:ea typeface="Prata"/>
                <a:cs typeface="Prata"/>
                <a:sym typeface="Prata"/>
              </a:rPr>
              <a:t>1</a:t>
            </a:r>
            <a:endParaRPr sz="2650">
              <a:solidFill>
                <a:schemeClr val="dk1"/>
              </a:solidFill>
              <a:latin typeface="Calibri"/>
              <a:ea typeface="Calibri"/>
              <a:cs typeface="Calibri"/>
              <a:sym typeface="Calibri"/>
            </a:endParaRPr>
          </a:p>
        </p:txBody>
      </p:sp>
      <p:sp>
        <p:nvSpPr>
          <p:cNvPr id="119" name="Google Shape;119;g33b9a59e6f0_1_32"/>
          <p:cNvSpPr/>
          <p:nvPr/>
        </p:nvSpPr>
        <p:spPr>
          <a:xfrm>
            <a:off x="4570418" y="5689118"/>
            <a:ext cx="2835300" cy="3543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CFCBBF"/>
              </a:buClr>
              <a:buSzPts val="2200"/>
              <a:buFont typeface="Prata"/>
              <a:buNone/>
            </a:pPr>
            <a:r>
              <a:rPr lang="en-US" sz="2200">
                <a:solidFill>
                  <a:srgbClr val="CFCBBF"/>
                </a:solidFill>
                <a:latin typeface="Prata"/>
                <a:ea typeface="Prata"/>
                <a:cs typeface="Prata"/>
                <a:sym typeface="Prata"/>
              </a:rPr>
              <a:t>Predictive Analytics</a:t>
            </a:r>
            <a:endParaRPr sz="2200">
              <a:solidFill>
                <a:schemeClr val="dk1"/>
              </a:solidFill>
              <a:latin typeface="Calibri"/>
              <a:ea typeface="Calibri"/>
              <a:cs typeface="Calibri"/>
              <a:sym typeface="Calibri"/>
            </a:endParaRPr>
          </a:p>
        </p:txBody>
      </p:sp>
      <p:sp>
        <p:nvSpPr>
          <p:cNvPr id="120" name="Google Shape;120;g33b9a59e6f0_1_32"/>
          <p:cNvSpPr/>
          <p:nvPr/>
        </p:nvSpPr>
        <p:spPr>
          <a:xfrm>
            <a:off x="5972889" y="4639270"/>
            <a:ext cx="30600" cy="793800"/>
          </a:xfrm>
          <a:prstGeom prst="roundRect">
            <a:avLst>
              <a:gd fmla="val 111628"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g33b9a59e6f0_1_32"/>
          <p:cNvSpPr/>
          <p:nvPr/>
        </p:nvSpPr>
        <p:spPr>
          <a:xfrm>
            <a:off x="5732978" y="4384119"/>
            <a:ext cx="510300" cy="510300"/>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g33b9a59e6f0_1_32"/>
          <p:cNvSpPr/>
          <p:nvPr/>
        </p:nvSpPr>
        <p:spPr>
          <a:xfrm>
            <a:off x="5883831" y="4469130"/>
            <a:ext cx="208500" cy="34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lang="en-US" sz="2650">
                <a:solidFill>
                  <a:srgbClr val="CFCBBF"/>
                </a:solidFill>
                <a:latin typeface="Prata"/>
                <a:ea typeface="Prata"/>
                <a:cs typeface="Prata"/>
                <a:sym typeface="Prata"/>
              </a:rPr>
              <a:t>2</a:t>
            </a:r>
            <a:endParaRPr sz="2650">
              <a:solidFill>
                <a:schemeClr val="dk1"/>
              </a:solidFill>
              <a:latin typeface="Calibri"/>
              <a:ea typeface="Calibri"/>
              <a:cs typeface="Calibri"/>
              <a:sym typeface="Calibri"/>
            </a:endParaRPr>
          </a:p>
        </p:txBody>
      </p:sp>
      <p:sp>
        <p:nvSpPr>
          <p:cNvPr id="123" name="Google Shape;123;g33b9a59e6f0_1_32"/>
          <p:cNvSpPr/>
          <p:nvPr/>
        </p:nvSpPr>
        <p:spPr>
          <a:xfrm>
            <a:off x="8626793" y="3845481"/>
            <a:ext cx="30600" cy="793800"/>
          </a:xfrm>
          <a:prstGeom prst="roundRect">
            <a:avLst>
              <a:gd fmla="val 111628"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g33b9a59e6f0_1_32"/>
          <p:cNvSpPr/>
          <p:nvPr/>
        </p:nvSpPr>
        <p:spPr>
          <a:xfrm>
            <a:off x="8386882" y="4384119"/>
            <a:ext cx="510300" cy="510300"/>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g33b9a59e6f0_1_32"/>
          <p:cNvSpPr/>
          <p:nvPr/>
        </p:nvSpPr>
        <p:spPr>
          <a:xfrm>
            <a:off x="8536543" y="4469130"/>
            <a:ext cx="210900" cy="34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lang="en-US" sz="2650">
                <a:solidFill>
                  <a:srgbClr val="CFCBBF"/>
                </a:solidFill>
                <a:latin typeface="Prata"/>
                <a:ea typeface="Prata"/>
                <a:cs typeface="Prata"/>
                <a:sym typeface="Prata"/>
              </a:rPr>
              <a:t>3</a:t>
            </a:r>
            <a:endParaRPr sz="2650">
              <a:solidFill>
                <a:schemeClr val="dk1"/>
              </a:solidFill>
              <a:latin typeface="Calibri"/>
              <a:ea typeface="Calibri"/>
              <a:cs typeface="Calibri"/>
              <a:sym typeface="Calibri"/>
            </a:endParaRPr>
          </a:p>
        </p:txBody>
      </p:sp>
      <p:sp>
        <p:nvSpPr>
          <p:cNvPr id="126" name="Google Shape;126;g33b9a59e6f0_1_32"/>
          <p:cNvSpPr/>
          <p:nvPr/>
        </p:nvSpPr>
        <p:spPr>
          <a:xfrm>
            <a:off x="11280696" y="4639270"/>
            <a:ext cx="30600" cy="793800"/>
          </a:xfrm>
          <a:prstGeom prst="roundRect">
            <a:avLst>
              <a:gd fmla="val 111628"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g33b9a59e6f0_1_32"/>
          <p:cNvSpPr/>
          <p:nvPr/>
        </p:nvSpPr>
        <p:spPr>
          <a:xfrm>
            <a:off x="11040785" y="4384119"/>
            <a:ext cx="510300" cy="510300"/>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g33b9a59e6f0_1_32"/>
          <p:cNvSpPr/>
          <p:nvPr/>
        </p:nvSpPr>
        <p:spPr>
          <a:xfrm>
            <a:off x="11196399" y="4469130"/>
            <a:ext cx="199200" cy="34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lang="en-US" sz="2650">
                <a:solidFill>
                  <a:srgbClr val="CFCBBF"/>
                </a:solidFill>
                <a:latin typeface="Prata"/>
                <a:ea typeface="Prata"/>
                <a:cs typeface="Prata"/>
                <a:sym typeface="Prata"/>
              </a:rPr>
              <a:t>4</a:t>
            </a:r>
            <a:endParaRPr sz="2650">
              <a:solidFill>
                <a:schemeClr val="dk1"/>
              </a:solidFill>
              <a:latin typeface="Calibri"/>
              <a:ea typeface="Calibri"/>
              <a:cs typeface="Calibri"/>
              <a:sym typeface="Calibri"/>
            </a:endParaRPr>
          </a:p>
        </p:txBody>
      </p:sp>
      <p:pic>
        <p:nvPicPr>
          <p:cNvPr id="129" name="Google Shape;129;g33b9a59e6f0_1_32"/>
          <p:cNvPicPr preferRelativeResize="0"/>
          <p:nvPr/>
        </p:nvPicPr>
        <p:blipFill rotWithShape="1">
          <a:blip r:embed="rId3">
            <a:alphaModFix/>
          </a:blip>
          <a:srcRect b="0" l="0" r="0" t="0"/>
          <a:stretch/>
        </p:blipFill>
        <p:spPr>
          <a:xfrm>
            <a:off x="12753442" y="7592952"/>
            <a:ext cx="1768674" cy="566976"/>
          </a:xfrm>
          <a:prstGeom prst="rect">
            <a:avLst/>
          </a:prstGeom>
          <a:noFill/>
          <a:ln>
            <a:noFill/>
          </a:ln>
        </p:spPr>
      </p:pic>
      <p:sp>
        <p:nvSpPr>
          <p:cNvPr id="130" name="Google Shape;130;g33b9a59e6f0_1_32"/>
          <p:cNvSpPr/>
          <p:nvPr/>
        </p:nvSpPr>
        <p:spPr>
          <a:xfrm>
            <a:off x="12861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Janice</a:t>
            </a:r>
            <a:endParaRPr>
              <a:solidFill>
                <a:srgbClr val="FFC627"/>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p:nvPr/>
        </p:nvSpPr>
        <p:spPr>
          <a:xfrm>
            <a:off x="797412" y="759023"/>
            <a:ext cx="5670590" cy="708779"/>
          </a:xfrm>
          <a:prstGeom prst="rect">
            <a:avLst/>
          </a:prstGeom>
          <a:noFill/>
          <a:ln>
            <a:noFill/>
          </a:ln>
        </p:spPr>
        <p:txBody>
          <a:bodyPr anchorCtr="0" anchor="t" bIns="0" lIns="0" spcFirstLastPara="1" rIns="0" wrap="square" tIns="0">
            <a:noAutofit/>
          </a:bodyPr>
          <a:lstStyle/>
          <a:p>
            <a:pPr indent="0" lvl="0" marL="0" marR="0" rtl="0" algn="l">
              <a:lnSpc>
                <a:spcPct val="126136"/>
              </a:lnSpc>
              <a:spcBef>
                <a:spcPts val="0"/>
              </a:spcBef>
              <a:spcAft>
                <a:spcPts val="0"/>
              </a:spcAft>
              <a:buClr>
                <a:srgbClr val="F2E782"/>
              </a:buClr>
              <a:buSzPts val="4400"/>
              <a:buFont typeface="Prata"/>
              <a:buNone/>
            </a:pPr>
            <a:r>
              <a:rPr b="1" lang="en-US" sz="4400">
                <a:solidFill>
                  <a:srgbClr val="F2E782"/>
                </a:solidFill>
                <a:latin typeface="Prata"/>
                <a:ea typeface="Prata"/>
                <a:cs typeface="Prata"/>
                <a:sym typeface="Prata"/>
              </a:rPr>
              <a:t>Feature Engineering</a:t>
            </a:r>
            <a:endParaRPr b="1" sz="4400">
              <a:solidFill>
                <a:schemeClr val="dk1"/>
              </a:solidFill>
              <a:latin typeface="Calibri"/>
              <a:ea typeface="Calibri"/>
              <a:cs typeface="Calibri"/>
              <a:sym typeface="Calibri"/>
            </a:endParaRPr>
          </a:p>
        </p:txBody>
      </p:sp>
      <p:sp>
        <p:nvSpPr>
          <p:cNvPr id="137" name="Google Shape;137;p5"/>
          <p:cNvSpPr/>
          <p:nvPr/>
        </p:nvSpPr>
        <p:spPr>
          <a:xfrm>
            <a:off x="793790" y="1938933"/>
            <a:ext cx="170021" cy="853321"/>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5"/>
          <p:cNvSpPr/>
          <p:nvPr/>
        </p:nvSpPr>
        <p:spPr>
          <a:xfrm>
            <a:off x="1303973" y="1938933"/>
            <a:ext cx="2835235" cy="354330"/>
          </a:xfrm>
          <a:prstGeom prst="rect">
            <a:avLst/>
          </a:prstGeom>
          <a:noFill/>
          <a:ln>
            <a:noFill/>
          </a:ln>
        </p:spPr>
        <p:txBody>
          <a:bodyPr anchorCtr="0" anchor="t" bIns="0" lIns="0" spcFirstLastPara="1" rIns="0" wrap="square" tIns="0">
            <a:noAutofit/>
          </a:bodyPr>
          <a:lstStyle/>
          <a:p>
            <a:pPr indent="0" lvl="0" marL="0" marR="0" rtl="0" algn="l">
              <a:lnSpc>
                <a:spcPct val="105769"/>
              </a:lnSpc>
              <a:spcBef>
                <a:spcPts val="0"/>
              </a:spcBef>
              <a:spcAft>
                <a:spcPts val="0"/>
              </a:spcAft>
              <a:buClr>
                <a:srgbClr val="CFCBBF"/>
              </a:buClr>
              <a:buSzPts val="2600"/>
              <a:buFont typeface="Prata"/>
              <a:buNone/>
            </a:pPr>
            <a:r>
              <a:rPr lang="en-US" sz="2600">
                <a:solidFill>
                  <a:srgbClr val="CFCBBF"/>
                </a:solidFill>
                <a:latin typeface="Prata"/>
                <a:ea typeface="Prata"/>
                <a:cs typeface="Prata"/>
                <a:sym typeface="Prata"/>
              </a:rPr>
              <a:t>Data Cleaning</a:t>
            </a:r>
            <a:endParaRPr sz="2600">
              <a:solidFill>
                <a:schemeClr val="dk1"/>
              </a:solidFill>
              <a:latin typeface="Calibri"/>
              <a:ea typeface="Calibri"/>
              <a:cs typeface="Calibri"/>
              <a:sym typeface="Calibri"/>
            </a:endParaRPr>
          </a:p>
        </p:txBody>
      </p:sp>
      <p:sp>
        <p:nvSpPr>
          <p:cNvPr id="139" name="Google Shape;139;p5"/>
          <p:cNvSpPr/>
          <p:nvPr/>
        </p:nvSpPr>
        <p:spPr>
          <a:xfrm>
            <a:off x="1303973" y="2429351"/>
            <a:ext cx="7046100" cy="3630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Check missing values</a:t>
            </a:r>
            <a:endParaRPr sz="2000">
              <a:solidFill>
                <a:schemeClr val="dk1"/>
              </a:solidFill>
              <a:latin typeface="Calibri"/>
              <a:ea typeface="Calibri"/>
              <a:cs typeface="Calibri"/>
              <a:sym typeface="Calibri"/>
            </a:endParaRPr>
          </a:p>
        </p:txBody>
      </p:sp>
      <p:sp>
        <p:nvSpPr>
          <p:cNvPr id="140" name="Google Shape;140;p5"/>
          <p:cNvSpPr/>
          <p:nvPr/>
        </p:nvSpPr>
        <p:spPr>
          <a:xfrm>
            <a:off x="2810351" y="3103292"/>
            <a:ext cx="170100" cy="853200"/>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5"/>
          <p:cNvSpPr/>
          <p:nvPr/>
        </p:nvSpPr>
        <p:spPr>
          <a:xfrm>
            <a:off x="3320534" y="3103292"/>
            <a:ext cx="2835300" cy="354300"/>
          </a:xfrm>
          <a:prstGeom prst="rect">
            <a:avLst/>
          </a:prstGeom>
          <a:noFill/>
          <a:ln>
            <a:noFill/>
          </a:ln>
        </p:spPr>
        <p:txBody>
          <a:bodyPr anchorCtr="0" anchor="t" bIns="0" lIns="0" spcFirstLastPara="1" rIns="0" wrap="square" tIns="0">
            <a:noAutofit/>
          </a:bodyPr>
          <a:lstStyle/>
          <a:p>
            <a:pPr indent="0" lvl="0" marL="0" marR="0" rtl="0" algn="l">
              <a:lnSpc>
                <a:spcPct val="105769"/>
              </a:lnSpc>
              <a:spcBef>
                <a:spcPts val="0"/>
              </a:spcBef>
              <a:spcAft>
                <a:spcPts val="0"/>
              </a:spcAft>
              <a:buClr>
                <a:srgbClr val="CFCBBF"/>
              </a:buClr>
              <a:buSzPts val="2600"/>
              <a:buFont typeface="Prata"/>
              <a:buNone/>
            </a:pPr>
            <a:r>
              <a:rPr lang="en-US" sz="2600">
                <a:solidFill>
                  <a:srgbClr val="CFCBBF"/>
                </a:solidFill>
                <a:latin typeface="Prata"/>
                <a:ea typeface="Prata"/>
                <a:cs typeface="Prata"/>
                <a:sym typeface="Prata"/>
              </a:rPr>
              <a:t>Feature Creation</a:t>
            </a:r>
            <a:endParaRPr sz="2600">
              <a:solidFill>
                <a:schemeClr val="dk1"/>
              </a:solidFill>
              <a:latin typeface="Calibri"/>
              <a:ea typeface="Calibri"/>
              <a:cs typeface="Calibri"/>
              <a:sym typeface="Calibri"/>
            </a:endParaRPr>
          </a:p>
        </p:txBody>
      </p:sp>
      <p:sp>
        <p:nvSpPr>
          <p:cNvPr id="142" name="Google Shape;142;p5"/>
          <p:cNvSpPr/>
          <p:nvPr/>
        </p:nvSpPr>
        <p:spPr>
          <a:xfrm>
            <a:off x="3320534" y="3593710"/>
            <a:ext cx="6706200" cy="3630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Created new features: Late Payments, Credit Utilization</a:t>
            </a:r>
            <a:endParaRPr sz="2000">
              <a:solidFill>
                <a:schemeClr val="dk1"/>
              </a:solidFill>
              <a:latin typeface="Calibri"/>
              <a:ea typeface="Calibri"/>
              <a:cs typeface="Calibri"/>
              <a:sym typeface="Calibri"/>
            </a:endParaRPr>
          </a:p>
        </p:txBody>
      </p:sp>
      <p:sp>
        <p:nvSpPr>
          <p:cNvPr id="143" name="Google Shape;143;p5"/>
          <p:cNvSpPr/>
          <p:nvPr/>
        </p:nvSpPr>
        <p:spPr>
          <a:xfrm>
            <a:off x="5055632" y="4243587"/>
            <a:ext cx="170100" cy="853200"/>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5"/>
          <p:cNvSpPr/>
          <p:nvPr/>
        </p:nvSpPr>
        <p:spPr>
          <a:xfrm>
            <a:off x="5565815" y="4243587"/>
            <a:ext cx="2835300" cy="354300"/>
          </a:xfrm>
          <a:prstGeom prst="rect">
            <a:avLst/>
          </a:prstGeom>
          <a:noFill/>
          <a:ln>
            <a:noFill/>
          </a:ln>
        </p:spPr>
        <p:txBody>
          <a:bodyPr anchorCtr="0" anchor="t" bIns="0" lIns="0" spcFirstLastPara="1" rIns="0" wrap="square" tIns="0">
            <a:noAutofit/>
          </a:bodyPr>
          <a:lstStyle/>
          <a:p>
            <a:pPr indent="0" lvl="0" marL="0" marR="0" rtl="0" algn="l">
              <a:lnSpc>
                <a:spcPct val="105769"/>
              </a:lnSpc>
              <a:spcBef>
                <a:spcPts val="0"/>
              </a:spcBef>
              <a:spcAft>
                <a:spcPts val="0"/>
              </a:spcAft>
              <a:buClr>
                <a:srgbClr val="CFCBBF"/>
              </a:buClr>
              <a:buSzPts val="2600"/>
              <a:buFont typeface="Prata"/>
              <a:buNone/>
            </a:pPr>
            <a:r>
              <a:rPr lang="en-US" sz="2600">
                <a:solidFill>
                  <a:srgbClr val="CFCBBF"/>
                </a:solidFill>
                <a:latin typeface="Prata"/>
                <a:ea typeface="Prata"/>
                <a:cs typeface="Prata"/>
                <a:sym typeface="Prata"/>
              </a:rPr>
              <a:t>Feature Selection </a:t>
            </a:r>
            <a:endParaRPr sz="2600">
              <a:solidFill>
                <a:schemeClr val="dk1"/>
              </a:solidFill>
              <a:latin typeface="Calibri"/>
              <a:ea typeface="Calibri"/>
              <a:cs typeface="Calibri"/>
              <a:sym typeface="Calibri"/>
            </a:endParaRPr>
          </a:p>
        </p:txBody>
      </p:sp>
      <p:sp>
        <p:nvSpPr>
          <p:cNvPr id="145" name="Google Shape;145;p5"/>
          <p:cNvSpPr/>
          <p:nvPr/>
        </p:nvSpPr>
        <p:spPr>
          <a:xfrm>
            <a:off x="5565815" y="4734005"/>
            <a:ext cx="6365700" cy="3630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Dropped features,</a:t>
            </a:r>
            <a:endParaRPr sz="2000">
              <a:solidFill>
                <a:schemeClr val="dk1"/>
              </a:solidFill>
              <a:latin typeface="Calibri"/>
              <a:ea typeface="Calibri"/>
              <a:cs typeface="Calibri"/>
              <a:sym typeface="Calibri"/>
            </a:endParaRPr>
          </a:p>
        </p:txBody>
      </p:sp>
      <p:sp>
        <p:nvSpPr>
          <p:cNvPr id="146" name="Google Shape;146;p5"/>
          <p:cNvSpPr/>
          <p:nvPr/>
        </p:nvSpPr>
        <p:spPr>
          <a:xfrm>
            <a:off x="7529513" y="5432010"/>
            <a:ext cx="170100" cy="853200"/>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5"/>
          <p:cNvSpPr/>
          <p:nvPr/>
        </p:nvSpPr>
        <p:spPr>
          <a:xfrm>
            <a:off x="8039704" y="5432000"/>
            <a:ext cx="5864700" cy="354300"/>
          </a:xfrm>
          <a:prstGeom prst="rect">
            <a:avLst/>
          </a:prstGeom>
          <a:noFill/>
          <a:ln>
            <a:noFill/>
          </a:ln>
        </p:spPr>
        <p:txBody>
          <a:bodyPr anchorCtr="0" anchor="t" bIns="0" lIns="0" spcFirstLastPara="1" rIns="0" wrap="square" tIns="0">
            <a:noAutofit/>
          </a:bodyPr>
          <a:lstStyle/>
          <a:p>
            <a:pPr indent="0" lvl="0" marL="0" marR="0" rtl="0" algn="l">
              <a:lnSpc>
                <a:spcPct val="105769"/>
              </a:lnSpc>
              <a:spcBef>
                <a:spcPts val="0"/>
              </a:spcBef>
              <a:spcAft>
                <a:spcPts val="0"/>
              </a:spcAft>
              <a:buClr>
                <a:srgbClr val="CFCBBF"/>
              </a:buClr>
              <a:buSzPts val="2600"/>
              <a:buFont typeface="Prata"/>
              <a:buNone/>
            </a:pPr>
            <a:r>
              <a:rPr lang="en-US" sz="2600">
                <a:solidFill>
                  <a:srgbClr val="CFCBBF"/>
                </a:solidFill>
                <a:latin typeface="Prata"/>
                <a:ea typeface="Prata"/>
                <a:cs typeface="Prata"/>
                <a:sym typeface="Prata"/>
              </a:rPr>
              <a:t>Feature Transformation</a:t>
            </a:r>
            <a:endParaRPr sz="2600">
              <a:solidFill>
                <a:schemeClr val="dk1"/>
              </a:solidFill>
              <a:latin typeface="Calibri"/>
              <a:ea typeface="Calibri"/>
              <a:cs typeface="Calibri"/>
              <a:sym typeface="Calibri"/>
            </a:endParaRPr>
          </a:p>
        </p:txBody>
      </p:sp>
      <p:sp>
        <p:nvSpPr>
          <p:cNvPr id="148" name="Google Shape;148;p5"/>
          <p:cNvSpPr/>
          <p:nvPr/>
        </p:nvSpPr>
        <p:spPr>
          <a:xfrm>
            <a:off x="8039695" y="5922428"/>
            <a:ext cx="6025500" cy="3630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Scaled data, Encoded target variable</a:t>
            </a:r>
            <a:endParaRPr sz="2000">
              <a:solidFill>
                <a:schemeClr val="dk1"/>
              </a:solidFill>
              <a:latin typeface="Calibri"/>
              <a:ea typeface="Calibri"/>
              <a:cs typeface="Calibri"/>
              <a:sym typeface="Calibri"/>
            </a:endParaRPr>
          </a:p>
        </p:txBody>
      </p:sp>
      <p:sp>
        <p:nvSpPr>
          <p:cNvPr id="149" name="Google Shape;149;p5"/>
          <p:cNvSpPr/>
          <p:nvPr/>
        </p:nvSpPr>
        <p:spPr>
          <a:xfrm>
            <a:off x="9884301" y="6608401"/>
            <a:ext cx="170100" cy="853200"/>
          </a:xfrm>
          <a:prstGeom prst="roundRect">
            <a:avLst>
              <a:gd fmla="val 20012"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5"/>
          <p:cNvSpPr/>
          <p:nvPr/>
        </p:nvSpPr>
        <p:spPr>
          <a:xfrm>
            <a:off x="10394484" y="6608401"/>
            <a:ext cx="2835300" cy="354300"/>
          </a:xfrm>
          <a:prstGeom prst="rect">
            <a:avLst/>
          </a:prstGeom>
          <a:noFill/>
          <a:ln>
            <a:noFill/>
          </a:ln>
        </p:spPr>
        <p:txBody>
          <a:bodyPr anchorCtr="0" anchor="t" bIns="0" lIns="0" spcFirstLastPara="1" rIns="0" wrap="square" tIns="0">
            <a:noAutofit/>
          </a:bodyPr>
          <a:lstStyle/>
          <a:p>
            <a:pPr indent="0" lvl="0" marL="0" marR="0" rtl="0" algn="l">
              <a:lnSpc>
                <a:spcPct val="105769"/>
              </a:lnSpc>
              <a:spcBef>
                <a:spcPts val="0"/>
              </a:spcBef>
              <a:spcAft>
                <a:spcPts val="0"/>
              </a:spcAft>
              <a:buClr>
                <a:srgbClr val="CFCBBF"/>
              </a:buClr>
              <a:buSzPts val="2600"/>
              <a:buFont typeface="Prata"/>
              <a:buNone/>
            </a:pPr>
            <a:r>
              <a:rPr lang="en-US" sz="2600">
                <a:solidFill>
                  <a:srgbClr val="CFCBBF"/>
                </a:solidFill>
                <a:latin typeface="Prata"/>
                <a:ea typeface="Prata"/>
                <a:cs typeface="Prata"/>
                <a:sym typeface="Prata"/>
              </a:rPr>
              <a:t>Data Splitting</a:t>
            </a:r>
            <a:endParaRPr sz="2600">
              <a:solidFill>
                <a:schemeClr val="dk1"/>
              </a:solidFill>
              <a:latin typeface="Calibri"/>
              <a:ea typeface="Calibri"/>
              <a:cs typeface="Calibri"/>
              <a:sym typeface="Calibri"/>
            </a:endParaRPr>
          </a:p>
        </p:txBody>
      </p:sp>
      <p:sp>
        <p:nvSpPr>
          <p:cNvPr id="151" name="Google Shape;151;p5"/>
          <p:cNvSpPr/>
          <p:nvPr/>
        </p:nvSpPr>
        <p:spPr>
          <a:xfrm>
            <a:off x="10394484" y="7098819"/>
            <a:ext cx="6365700" cy="363000"/>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75% Training, 25% Testing</a:t>
            </a:r>
            <a:endParaRPr sz="2000">
              <a:solidFill>
                <a:schemeClr val="dk1"/>
              </a:solidFill>
              <a:latin typeface="Calibri"/>
              <a:ea typeface="Calibri"/>
              <a:cs typeface="Calibri"/>
              <a:sym typeface="Calibri"/>
            </a:endParaRPr>
          </a:p>
        </p:txBody>
      </p:sp>
      <p:sp>
        <p:nvSpPr>
          <p:cNvPr id="152" name="Google Shape;152;p5"/>
          <p:cNvSpPr/>
          <p:nvPr/>
        </p:nvSpPr>
        <p:spPr>
          <a:xfrm>
            <a:off x="12861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Janice</a:t>
            </a:r>
            <a:endParaRPr>
              <a:solidFill>
                <a:srgbClr val="FFC627"/>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preencoded.png" id="158" name="Google Shape;158;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59" name="Google Shape;159;p7"/>
          <p:cNvSpPr/>
          <p:nvPr/>
        </p:nvSpPr>
        <p:spPr>
          <a:xfrm>
            <a:off x="0" y="0"/>
            <a:ext cx="14630400" cy="8418300"/>
          </a:xfrm>
          <a:prstGeom prst="rect">
            <a:avLst/>
          </a:prstGeom>
          <a:solidFill>
            <a:srgbClr val="1B1C1D">
              <a:alpha val="80000"/>
            </a:srgbClr>
          </a:solidFill>
          <a:ln>
            <a:noFill/>
          </a:ln>
          <a:effectLst>
            <a:reflection blurRad="0" dir="5400000" dist="38100" endA="0" endPos="30000" fadeDir="5400012" kx="0" rotWithShape="0" algn="bl"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7"/>
          <p:cNvSpPr/>
          <p:nvPr/>
        </p:nvSpPr>
        <p:spPr>
          <a:xfrm>
            <a:off x="793804" y="658525"/>
            <a:ext cx="11880300" cy="638100"/>
          </a:xfrm>
          <a:prstGeom prst="rect">
            <a:avLst/>
          </a:prstGeom>
          <a:noFill/>
          <a:ln>
            <a:noFill/>
          </a:ln>
        </p:spPr>
        <p:txBody>
          <a:bodyPr anchorCtr="0" anchor="t" bIns="0" lIns="0" spcFirstLastPara="1" rIns="0" wrap="square" tIns="0">
            <a:noAutofit/>
          </a:bodyPr>
          <a:lstStyle/>
          <a:p>
            <a:pPr indent="0" lvl="0" marL="0" marR="0" rtl="0" algn="l">
              <a:lnSpc>
                <a:spcPct val="113636"/>
              </a:lnSpc>
              <a:spcBef>
                <a:spcPts val="0"/>
              </a:spcBef>
              <a:spcAft>
                <a:spcPts val="0"/>
              </a:spcAft>
              <a:buClr>
                <a:srgbClr val="F2E782"/>
              </a:buClr>
              <a:buSzPts val="4400"/>
              <a:buFont typeface="Prata"/>
              <a:buNone/>
            </a:pPr>
            <a:r>
              <a:rPr lang="en-US" sz="4400">
                <a:solidFill>
                  <a:srgbClr val="F2E782"/>
                </a:solidFill>
                <a:latin typeface="Prata"/>
                <a:ea typeface="Prata"/>
                <a:cs typeface="Prata"/>
                <a:sym typeface="Prata"/>
              </a:rPr>
              <a:t>How Well Did Our Model Perform?</a:t>
            </a:r>
            <a:endParaRPr sz="4400">
              <a:solidFill>
                <a:schemeClr val="dk1"/>
              </a:solidFill>
              <a:latin typeface="Calibri"/>
              <a:ea typeface="Calibri"/>
              <a:cs typeface="Calibri"/>
              <a:sym typeface="Calibri"/>
            </a:endParaRPr>
          </a:p>
        </p:txBody>
      </p:sp>
      <p:pic>
        <p:nvPicPr>
          <p:cNvPr id="161" name="Google Shape;161;p7"/>
          <p:cNvPicPr preferRelativeResize="0"/>
          <p:nvPr/>
        </p:nvPicPr>
        <p:blipFill>
          <a:blip r:embed="rId4">
            <a:alphaModFix/>
          </a:blip>
          <a:stretch>
            <a:fillRect/>
          </a:stretch>
        </p:blipFill>
        <p:spPr>
          <a:xfrm>
            <a:off x="244925" y="1448500"/>
            <a:ext cx="6212175" cy="6055750"/>
          </a:xfrm>
          <a:prstGeom prst="rect">
            <a:avLst/>
          </a:prstGeom>
          <a:noFill/>
          <a:ln>
            <a:noFill/>
          </a:ln>
        </p:spPr>
      </p:pic>
      <p:pic>
        <p:nvPicPr>
          <p:cNvPr id="162" name="Google Shape;162;p7"/>
          <p:cNvPicPr preferRelativeResize="0"/>
          <p:nvPr/>
        </p:nvPicPr>
        <p:blipFill>
          <a:blip r:embed="rId5">
            <a:alphaModFix/>
          </a:blip>
          <a:stretch>
            <a:fillRect/>
          </a:stretch>
        </p:blipFill>
        <p:spPr>
          <a:xfrm>
            <a:off x="6708450" y="2744600"/>
            <a:ext cx="7727924" cy="3131900"/>
          </a:xfrm>
          <a:prstGeom prst="rect">
            <a:avLst/>
          </a:prstGeom>
          <a:solidFill>
            <a:srgbClr val="1B1C1D">
              <a:alpha val="80000"/>
            </a:srgbClr>
          </a:solidFill>
          <a:ln>
            <a:noFill/>
          </a:ln>
          <a:effectLst>
            <a:outerShdw blurRad="57150" rotWithShape="0" algn="bl" dir="5400000" dist="19050">
              <a:srgbClr val="000000">
                <a:alpha val="50000"/>
              </a:srgbClr>
            </a:outerShdw>
          </a:effectLst>
        </p:spPr>
      </p:pic>
      <p:sp>
        <p:nvSpPr>
          <p:cNvPr id="163" name="Google Shape;163;p7"/>
          <p:cNvSpPr/>
          <p:nvPr/>
        </p:nvSpPr>
        <p:spPr>
          <a:xfrm>
            <a:off x="6708450" y="4072950"/>
            <a:ext cx="7604100" cy="475200"/>
          </a:xfrm>
          <a:prstGeom prst="rect">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7"/>
          <p:cNvSpPr/>
          <p:nvPr/>
        </p:nvSpPr>
        <p:spPr>
          <a:xfrm>
            <a:off x="12861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Josh</a:t>
            </a:r>
            <a:endParaRPr>
              <a:solidFill>
                <a:srgbClr val="FFC627"/>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preencoded.png" id="170" name="Google Shape;170;p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71" name="Google Shape;171;p8"/>
          <p:cNvSpPr/>
          <p:nvPr/>
        </p:nvSpPr>
        <p:spPr>
          <a:xfrm>
            <a:off x="6280190" y="872966"/>
            <a:ext cx="5387102" cy="673418"/>
          </a:xfrm>
          <a:prstGeom prst="rect">
            <a:avLst/>
          </a:prstGeom>
          <a:noFill/>
          <a:ln>
            <a:noFill/>
          </a:ln>
        </p:spPr>
        <p:txBody>
          <a:bodyPr anchorCtr="0" anchor="t" bIns="0" lIns="0" spcFirstLastPara="1" rIns="0" wrap="square" tIns="0">
            <a:noAutofit/>
          </a:bodyPr>
          <a:lstStyle/>
          <a:p>
            <a:pPr indent="0" lvl="0" marL="0" marR="0" rtl="0" algn="l">
              <a:lnSpc>
                <a:spcPct val="120454"/>
              </a:lnSpc>
              <a:spcBef>
                <a:spcPts val="0"/>
              </a:spcBef>
              <a:spcAft>
                <a:spcPts val="0"/>
              </a:spcAft>
              <a:buClr>
                <a:srgbClr val="F2E782"/>
              </a:buClr>
              <a:buSzPts val="4400"/>
              <a:buFont typeface="Prata"/>
              <a:buNone/>
            </a:pPr>
            <a:r>
              <a:rPr lang="en-US" sz="4400">
                <a:solidFill>
                  <a:srgbClr val="F2E782"/>
                </a:solidFill>
                <a:latin typeface="Prata"/>
                <a:ea typeface="Prata"/>
                <a:cs typeface="Prata"/>
                <a:sym typeface="Prata"/>
              </a:rPr>
              <a:t>Next Steps</a:t>
            </a:r>
            <a:endParaRPr sz="4400">
              <a:solidFill>
                <a:schemeClr val="dk1"/>
              </a:solidFill>
              <a:latin typeface="Calibri"/>
              <a:ea typeface="Calibri"/>
              <a:cs typeface="Calibri"/>
              <a:sym typeface="Calibri"/>
            </a:endParaRPr>
          </a:p>
        </p:txBody>
      </p:sp>
      <p:sp>
        <p:nvSpPr>
          <p:cNvPr id="172" name="Google Shape;172;p8"/>
          <p:cNvSpPr/>
          <p:nvPr/>
        </p:nvSpPr>
        <p:spPr>
          <a:xfrm>
            <a:off x="10043160" y="1869519"/>
            <a:ext cx="30480" cy="5486995"/>
          </a:xfrm>
          <a:prstGeom prst="roundRect">
            <a:avLst>
              <a:gd fmla="val 106046"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8"/>
          <p:cNvSpPr/>
          <p:nvPr/>
        </p:nvSpPr>
        <p:spPr>
          <a:xfrm>
            <a:off x="9092327" y="2339102"/>
            <a:ext cx="754142" cy="30480"/>
          </a:xfrm>
          <a:prstGeom prst="roundRect">
            <a:avLst>
              <a:gd fmla="val 106046"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8"/>
          <p:cNvSpPr/>
          <p:nvPr/>
        </p:nvSpPr>
        <p:spPr>
          <a:xfrm>
            <a:off x="9815989" y="2111931"/>
            <a:ext cx="484823" cy="484823"/>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8"/>
          <p:cNvSpPr/>
          <p:nvPr/>
        </p:nvSpPr>
        <p:spPr>
          <a:xfrm>
            <a:off x="10002560" y="2192655"/>
            <a:ext cx="111562" cy="3232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500"/>
              <a:buFont typeface="Prata"/>
              <a:buNone/>
            </a:pPr>
            <a:r>
              <a:rPr lang="en-US" sz="2500">
                <a:solidFill>
                  <a:srgbClr val="CFCBBF"/>
                </a:solidFill>
                <a:latin typeface="Prata"/>
                <a:ea typeface="Prata"/>
                <a:cs typeface="Prata"/>
                <a:sym typeface="Prata"/>
              </a:rPr>
              <a:t>1</a:t>
            </a:r>
            <a:endParaRPr sz="2500">
              <a:solidFill>
                <a:schemeClr val="dk1"/>
              </a:solidFill>
              <a:latin typeface="Calibri"/>
              <a:ea typeface="Calibri"/>
              <a:cs typeface="Calibri"/>
              <a:sym typeface="Calibri"/>
            </a:endParaRPr>
          </a:p>
        </p:txBody>
      </p:sp>
      <p:sp>
        <p:nvSpPr>
          <p:cNvPr id="176" name="Google Shape;176;p8"/>
          <p:cNvSpPr/>
          <p:nvPr/>
        </p:nvSpPr>
        <p:spPr>
          <a:xfrm>
            <a:off x="6280190" y="2084903"/>
            <a:ext cx="2593062" cy="336590"/>
          </a:xfrm>
          <a:prstGeom prst="rect">
            <a:avLst/>
          </a:prstGeom>
          <a:noFill/>
          <a:ln>
            <a:noFill/>
          </a:ln>
        </p:spPr>
        <p:txBody>
          <a:bodyPr anchorCtr="0" anchor="t" bIns="0" lIns="0" spcFirstLastPara="1" rIns="0" wrap="square" tIns="0">
            <a:noAutofit/>
          </a:bodyPr>
          <a:lstStyle/>
          <a:p>
            <a:pPr indent="0" lvl="0" marL="0" marR="0" rtl="0" algn="r">
              <a:lnSpc>
                <a:spcPct val="101923"/>
              </a:lnSpc>
              <a:spcBef>
                <a:spcPts val="0"/>
              </a:spcBef>
              <a:spcAft>
                <a:spcPts val="0"/>
              </a:spcAft>
              <a:buClr>
                <a:srgbClr val="CFCBBF"/>
              </a:buClr>
              <a:buSzPts val="2600"/>
              <a:buFont typeface="Prata"/>
              <a:buNone/>
            </a:pPr>
            <a:r>
              <a:rPr b="1" lang="en-US" sz="2600">
                <a:solidFill>
                  <a:srgbClr val="CFCBBF"/>
                </a:solidFill>
                <a:latin typeface="Prata"/>
                <a:ea typeface="Prata"/>
                <a:cs typeface="Prata"/>
                <a:sym typeface="Prata"/>
              </a:rPr>
              <a:t>Deploy Model</a:t>
            </a:r>
            <a:endParaRPr b="1" sz="2600">
              <a:solidFill>
                <a:schemeClr val="dk1"/>
              </a:solidFill>
              <a:latin typeface="Calibri"/>
              <a:ea typeface="Calibri"/>
              <a:cs typeface="Calibri"/>
              <a:sym typeface="Calibri"/>
            </a:endParaRPr>
          </a:p>
        </p:txBody>
      </p:sp>
      <p:sp>
        <p:nvSpPr>
          <p:cNvPr id="177" name="Google Shape;177;p8"/>
          <p:cNvSpPr/>
          <p:nvPr/>
        </p:nvSpPr>
        <p:spPr>
          <a:xfrm>
            <a:off x="5992950" y="2550675"/>
            <a:ext cx="2880300" cy="1034400"/>
          </a:xfrm>
          <a:prstGeom prst="rect">
            <a:avLst/>
          </a:prstGeom>
          <a:noFill/>
          <a:ln>
            <a:noFill/>
          </a:ln>
        </p:spPr>
        <p:txBody>
          <a:bodyPr anchorCtr="0" anchor="t" bIns="0" lIns="0" spcFirstLastPara="1" rIns="0" wrap="square" tIns="0">
            <a:noAutofit/>
          </a:bodyPr>
          <a:lstStyle/>
          <a:p>
            <a:pPr indent="0" lvl="0" marL="0" marR="0" rtl="0" algn="r">
              <a:lnSpc>
                <a:spcPct val="1350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Integrate the model into BestCard's credit risk system.</a:t>
            </a:r>
            <a:endParaRPr sz="2000">
              <a:solidFill>
                <a:schemeClr val="dk1"/>
              </a:solidFill>
              <a:latin typeface="Calibri"/>
              <a:ea typeface="Calibri"/>
              <a:cs typeface="Calibri"/>
              <a:sym typeface="Calibri"/>
            </a:endParaRPr>
          </a:p>
        </p:txBody>
      </p:sp>
      <p:sp>
        <p:nvSpPr>
          <p:cNvPr id="178" name="Google Shape;178;p8"/>
          <p:cNvSpPr/>
          <p:nvPr/>
        </p:nvSpPr>
        <p:spPr>
          <a:xfrm>
            <a:off x="10270331" y="3416379"/>
            <a:ext cx="754142" cy="30480"/>
          </a:xfrm>
          <a:prstGeom prst="roundRect">
            <a:avLst>
              <a:gd fmla="val 106046"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8"/>
          <p:cNvSpPr/>
          <p:nvPr/>
        </p:nvSpPr>
        <p:spPr>
          <a:xfrm>
            <a:off x="9815989" y="3189208"/>
            <a:ext cx="484823" cy="484823"/>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8"/>
          <p:cNvSpPr/>
          <p:nvPr/>
        </p:nvSpPr>
        <p:spPr>
          <a:xfrm>
            <a:off x="9959340" y="3269933"/>
            <a:ext cx="198120" cy="3232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500"/>
              <a:buFont typeface="Prata"/>
              <a:buNone/>
            </a:pPr>
            <a:r>
              <a:rPr lang="en-US" sz="2500">
                <a:solidFill>
                  <a:srgbClr val="CFCBBF"/>
                </a:solidFill>
                <a:latin typeface="Prata"/>
                <a:ea typeface="Prata"/>
                <a:cs typeface="Prata"/>
                <a:sym typeface="Prata"/>
              </a:rPr>
              <a:t>2</a:t>
            </a:r>
            <a:endParaRPr sz="2500">
              <a:solidFill>
                <a:schemeClr val="dk1"/>
              </a:solidFill>
              <a:latin typeface="Calibri"/>
              <a:ea typeface="Calibri"/>
              <a:cs typeface="Calibri"/>
              <a:sym typeface="Calibri"/>
            </a:endParaRPr>
          </a:p>
        </p:txBody>
      </p:sp>
      <p:sp>
        <p:nvSpPr>
          <p:cNvPr id="181" name="Google Shape;181;p8"/>
          <p:cNvSpPr/>
          <p:nvPr/>
        </p:nvSpPr>
        <p:spPr>
          <a:xfrm>
            <a:off x="11243548" y="3162181"/>
            <a:ext cx="2593062" cy="336590"/>
          </a:xfrm>
          <a:prstGeom prst="rect">
            <a:avLst/>
          </a:prstGeom>
          <a:noFill/>
          <a:ln>
            <a:noFill/>
          </a:ln>
        </p:spPr>
        <p:txBody>
          <a:bodyPr anchorCtr="0" anchor="t" bIns="0" lIns="0" spcFirstLastPara="1" rIns="0" wrap="square" tIns="0">
            <a:noAutofit/>
          </a:bodyPr>
          <a:lstStyle/>
          <a:p>
            <a:pPr indent="0" lvl="0" marL="0" marR="0" rtl="0" algn="l">
              <a:lnSpc>
                <a:spcPct val="101923"/>
              </a:lnSpc>
              <a:spcBef>
                <a:spcPts val="0"/>
              </a:spcBef>
              <a:spcAft>
                <a:spcPts val="0"/>
              </a:spcAft>
              <a:buClr>
                <a:srgbClr val="CFCBBF"/>
              </a:buClr>
              <a:buSzPts val="2600"/>
              <a:buFont typeface="Prata"/>
              <a:buNone/>
            </a:pPr>
            <a:r>
              <a:rPr b="1" lang="en-US" sz="2600">
                <a:solidFill>
                  <a:srgbClr val="CFCBBF"/>
                </a:solidFill>
                <a:latin typeface="Prata"/>
                <a:ea typeface="Prata"/>
                <a:cs typeface="Prata"/>
                <a:sym typeface="Prata"/>
              </a:rPr>
              <a:t>Pilot Program</a:t>
            </a:r>
            <a:endParaRPr b="1" sz="2600">
              <a:solidFill>
                <a:schemeClr val="dk1"/>
              </a:solidFill>
              <a:latin typeface="Calibri"/>
              <a:ea typeface="Calibri"/>
              <a:cs typeface="Calibri"/>
              <a:sym typeface="Calibri"/>
            </a:endParaRPr>
          </a:p>
        </p:txBody>
      </p:sp>
      <p:sp>
        <p:nvSpPr>
          <p:cNvPr id="182" name="Google Shape;182;p8"/>
          <p:cNvSpPr/>
          <p:nvPr/>
        </p:nvSpPr>
        <p:spPr>
          <a:xfrm>
            <a:off x="11243550" y="3627950"/>
            <a:ext cx="2880300" cy="689700"/>
          </a:xfrm>
          <a:prstGeom prst="rect">
            <a:avLst/>
          </a:prstGeom>
          <a:noFill/>
          <a:ln>
            <a:noFill/>
          </a:ln>
        </p:spPr>
        <p:txBody>
          <a:bodyPr anchorCtr="0" anchor="t" bIns="0" lIns="0" spcFirstLastPara="1" rIns="0" wrap="square" tIns="0">
            <a:noAutofit/>
          </a:bodyPr>
          <a:lstStyle/>
          <a:p>
            <a:pPr indent="0" lvl="0" marL="0" marR="0" rtl="0" algn="l">
              <a:lnSpc>
                <a:spcPct val="1350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Validate performance with real customer data.</a:t>
            </a:r>
            <a:endParaRPr sz="2000">
              <a:solidFill>
                <a:schemeClr val="dk1"/>
              </a:solidFill>
              <a:latin typeface="Calibri"/>
              <a:ea typeface="Calibri"/>
              <a:cs typeface="Calibri"/>
              <a:sym typeface="Calibri"/>
            </a:endParaRPr>
          </a:p>
        </p:txBody>
      </p:sp>
      <p:sp>
        <p:nvSpPr>
          <p:cNvPr id="183" name="Google Shape;183;p8"/>
          <p:cNvSpPr/>
          <p:nvPr/>
        </p:nvSpPr>
        <p:spPr>
          <a:xfrm>
            <a:off x="9092327" y="4485442"/>
            <a:ext cx="754142" cy="30480"/>
          </a:xfrm>
          <a:prstGeom prst="roundRect">
            <a:avLst>
              <a:gd fmla="val 106046"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8"/>
          <p:cNvSpPr/>
          <p:nvPr/>
        </p:nvSpPr>
        <p:spPr>
          <a:xfrm>
            <a:off x="9815989" y="4258270"/>
            <a:ext cx="484823" cy="484823"/>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8"/>
          <p:cNvSpPr/>
          <p:nvPr/>
        </p:nvSpPr>
        <p:spPr>
          <a:xfrm>
            <a:off x="9958149" y="4338995"/>
            <a:ext cx="200382" cy="3232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500"/>
              <a:buFont typeface="Prata"/>
              <a:buNone/>
            </a:pPr>
            <a:r>
              <a:rPr lang="en-US" sz="2500">
                <a:solidFill>
                  <a:srgbClr val="CFCBBF"/>
                </a:solidFill>
                <a:latin typeface="Prata"/>
                <a:ea typeface="Prata"/>
                <a:cs typeface="Prata"/>
                <a:sym typeface="Prata"/>
              </a:rPr>
              <a:t>3</a:t>
            </a:r>
            <a:endParaRPr sz="2500">
              <a:solidFill>
                <a:schemeClr val="dk1"/>
              </a:solidFill>
              <a:latin typeface="Calibri"/>
              <a:ea typeface="Calibri"/>
              <a:cs typeface="Calibri"/>
              <a:sym typeface="Calibri"/>
            </a:endParaRPr>
          </a:p>
        </p:txBody>
      </p:sp>
      <p:sp>
        <p:nvSpPr>
          <p:cNvPr id="186" name="Google Shape;186;p8"/>
          <p:cNvSpPr/>
          <p:nvPr/>
        </p:nvSpPr>
        <p:spPr>
          <a:xfrm>
            <a:off x="5685925" y="4231250"/>
            <a:ext cx="3187200" cy="336600"/>
          </a:xfrm>
          <a:prstGeom prst="rect">
            <a:avLst/>
          </a:prstGeom>
          <a:noFill/>
          <a:ln>
            <a:noFill/>
          </a:ln>
        </p:spPr>
        <p:txBody>
          <a:bodyPr anchorCtr="0" anchor="t" bIns="0" lIns="0" spcFirstLastPara="1" rIns="0" wrap="square" tIns="0">
            <a:noAutofit/>
          </a:bodyPr>
          <a:lstStyle/>
          <a:p>
            <a:pPr indent="0" lvl="0" marL="0" marR="0" rtl="0" algn="r">
              <a:lnSpc>
                <a:spcPct val="101923"/>
              </a:lnSpc>
              <a:spcBef>
                <a:spcPts val="0"/>
              </a:spcBef>
              <a:spcAft>
                <a:spcPts val="0"/>
              </a:spcAft>
              <a:buClr>
                <a:srgbClr val="CFCBBF"/>
              </a:buClr>
              <a:buSzPts val="2600"/>
              <a:buFont typeface="Prata"/>
              <a:buNone/>
            </a:pPr>
            <a:r>
              <a:rPr b="1" lang="en-US" sz="2600">
                <a:solidFill>
                  <a:srgbClr val="CFCBBF"/>
                </a:solidFill>
                <a:latin typeface="Prata"/>
                <a:ea typeface="Prata"/>
                <a:cs typeface="Prata"/>
                <a:sym typeface="Prata"/>
              </a:rPr>
              <a:t>Refine Strategies</a:t>
            </a:r>
            <a:endParaRPr b="1" sz="2600">
              <a:solidFill>
                <a:schemeClr val="dk1"/>
              </a:solidFill>
              <a:latin typeface="Calibri"/>
              <a:ea typeface="Calibri"/>
              <a:cs typeface="Calibri"/>
              <a:sym typeface="Calibri"/>
            </a:endParaRPr>
          </a:p>
        </p:txBody>
      </p:sp>
      <p:sp>
        <p:nvSpPr>
          <p:cNvPr id="187" name="Google Shape;187;p8"/>
          <p:cNvSpPr/>
          <p:nvPr/>
        </p:nvSpPr>
        <p:spPr>
          <a:xfrm>
            <a:off x="6280050" y="4697025"/>
            <a:ext cx="2593200" cy="1034400"/>
          </a:xfrm>
          <a:prstGeom prst="rect">
            <a:avLst/>
          </a:prstGeom>
          <a:noFill/>
          <a:ln>
            <a:noFill/>
          </a:ln>
        </p:spPr>
        <p:txBody>
          <a:bodyPr anchorCtr="0" anchor="t" bIns="0" lIns="0" spcFirstLastPara="1" rIns="0" wrap="square" tIns="0">
            <a:noAutofit/>
          </a:bodyPr>
          <a:lstStyle/>
          <a:p>
            <a:pPr indent="0" lvl="0" marL="0" marR="0" rtl="0" algn="r">
              <a:lnSpc>
                <a:spcPct val="1350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Develop customized repayment plans for high-risk customers.</a:t>
            </a:r>
            <a:endParaRPr sz="2000">
              <a:solidFill>
                <a:schemeClr val="dk1"/>
              </a:solidFill>
              <a:latin typeface="Calibri"/>
              <a:ea typeface="Calibri"/>
              <a:cs typeface="Calibri"/>
              <a:sym typeface="Calibri"/>
            </a:endParaRPr>
          </a:p>
        </p:txBody>
      </p:sp>
      <p:sp>
        <p:nvSpPr>
          <p:cNvPr id="188" name="Google Shape;188;p8"/>
          <p:cNvSpPr/>
          <p:nvPr/>
        </p:nvSpPr>
        <p:spPr>
          <a:xfrm>
            <a:off x="10270331" y="5558552"/>
            <a:ext cx="754142" cy="30480"/>
          </a:xfrm>
          <a:prstGeom prst="roundRect">
            <a:avLst>
              <a:gd fmla="val 106046" name="adj"/>
            </a:avLst>
          </a:prstGeom>
          <a:solidFill>
            <a:srgbClr val="5354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8"/>
          <p:cNvSpPr/>
          <p:nvPr/>
        </p:nvSpPr>
        <p:spPr>
          <a:xfrm>
            <a:off x="9815989" y="5331381"/>
            <a:ext cx="484823" cy="484823"/>
          </a:xfrm>
          <a:prstGeom prst="roundRect">
            <a:avLst>
              <a:gd fmla="val 6667" name="adj"/>
            </a:avLst>
          </a:prstGeom>
          <a:solidFill>
            <a:srgbClr val="3A3B3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8"/>
          <p:cNvSpPr/>
          <p:nvPr/>
        </p:nvSpPr>
        <p:spPr>
          <a:xfrm>
            <a:off x="9963864" y="5412105"/>
            <a:ext cx="189071" cy="32325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500"/>
              <a:buFont typeface="Prata"/>
              <a:buNone/>
            </a:pPr>
            <a:r>
              <a:rPr lang="en-US" sz="2500">
                <a:solidFill>
                  <a:srgbClr val="CFCBBF"/>
                </a:solidFill>
                <a:latin typeface="Prata"/>
                <a:ea typeface="Prata"/>
                <a:cs typeface="Prata"/>
                <a:sym typeface="Prata"/>
              </a:rPr>
              <a:t>4</a:t>
            </a:r>
            <a:endParaRPr sz="2500">
              <a:solidFill>
                <a:schemeClr val="dk1"/>
              </a:solidFill>
              <a:latin typeface="Calibri"/>
              <a:ea typeface="Calibri"/>
              <a:cs typeface="Calibri"/>
              <a:sym typeface="Calibri"/>
            </a:endParaRPr>
          </a:p>
        </p:txBody>
      </p:sp>
      <p:sp>
        <p:nvSpPr>
          <p:cNvPr id="191" name="Google Shape;191;p8"/>
          <p:cNvSpPr/>
          <p:nvPr/>
        </p:nvSpPr>
        <p:spPr>
          <a:xfrm>
            <a:off x="11243548" y="5304353"/>
            <a:ext cx="2593062" cy="673179"/>
          </a:xfrm>
          <a:prstGeom prst="rect">
            <a:avLst/>
          </a:prstGeom>
          <a:noFill/>
          <a:ln>
            <a:noFill/>
          </a:ln>
        </p:spPr>
        <p:txBody>
          <a:bodyPr anchorCtr="0" anchor="t" bIns="0" lIns="0" spcFirstLastPara="1" rIns="0" wrap="square" tIns="0">
            <a:noAutofit/>
          </a:bodyPr>
          <a:lstStyle/>
          <a:p>
            <a:pPr indent="0" lvl="0" marL="0" marR="0" rtl="0" algn="l">
              <a:lnSpc>
                <a:spcPct val="101923"/>
              </a:lnSpc>
              <a:spcBef>
                <a:spcPts val="0"/>
              </a:spcBef>
              <a:spcAft>
                <a:spcPts val="0"/>
              </a:spcAft>
              <a:buClr>
                <a:srgbClr val="CFCBBF"/>
              </a:buClr>
              <a:buSzPts val="2600"/>
              <a:buFont typeface="Prata"/>
              <a:buNone/>
            </a:pPr>
            <a:r>
              <a:rPr b="1" lang="en-US" sz="2600">
                <a:solidFill>
                  <a:srgbClr val="CFCBBF"/>
                </a:solidFill>
                <a:latin typeface="Prata"/>
                <a:ea typeface="Prata"/>
                <a:cs typeface="Prata"/>
                <a:sym typeface="Prata"/>
              </a:rPr>
              <a:t>Continuous Monitoring</a:t>
            </a:r>
            <a:endParaRPr b="1" sz="2600">
              <a:solidFill>
                <a:schemeClr val="dk1"/>
              </a:solidFill>
              <a:latin typeface="Calibri"/>
              <a:ea typeface="Calibri"/>
              <a:cs typeface="Calibri"/>
              <a:sym typeface="Calibri"/>
            </a:endParaRPr>
          </a:p>
        </p:txBody>
      </p:sp>
      <p:sp>
        <p:nvSpPr>
          <p:cNvPr id="192" name="Google Shape;192;p8"/>
          <p:cNvSpPr/>
          <p:nvPr/>
        </p:nvSpPr>
        <p:spPr>
          <a:xfrm>
            <a:off x="11243550" y="6182925"/>
            <a:ext cx="2593200" cy="1034400"/>
          </a:xfrm>
          <a:prstGeom prst="rect">
            <a:avLst/>
          </a:prstGeom>
          <a:noFill/>
          <a:ln>
            <a:noFill/>
          </a:ln>
        </p:spPr>
        <p:txBody>
          <a:bodyPr anchorCtr="0" anchor="t" bIns="0" lIns="0" spcFirstLastPara="1" rIns="0" wrap="square" tIns="0">
            <a:noAutofit/>
          </a:bodyPr>
          <a:lstStyle/>
          <a:p>
            <a:pPr indent="0" lvl="0" marL="0" marR="0" rtl="0" algn="l">
              <a:lnSpc>
                <a:spcPct val="135000"/>
              </a:lnSpc>
              <a:spcBef>
                <a:spcPts val="0"/>
              </a:spcBef>
              <a:spcAft>
                <a:spcPts val="0"/>
              </a:spcAft>
              <a:buClr>
                <a:srgbClr val="CFCBBF"/>
              </a:buClr>
              <a:buSzPts val="2000"/>
              <a:buFont typeface="Raleway"/>
              <a:buNone/>
            </a:pPr>
            <a:r>
              <a:rPr lang="en-US" sz="2000">
                <a:solidFill>
                  <a:srgbClr val="CFCBBF"/>
                </a:solidFill>
                <a:latin typeface="Raleway"/>
                <a:ea typeface="Raleway"/>
                <a:cs typeface="Raleway"/>
                <a:sym typeface="Raleway"/>
              </a:rPr>
              <a:t>Update the model regularly with fresh customer data.</a:t>
            </a:r>
            <a:endParaRPr sz="2000">
              <a:solidFill>
                <a:schemeClr val="dk1"/>
              </a:solidFill>
              <a:latin typeface="Calibri"/>
              <a:ea typeface="Calibri"/>
              <a:cs typeface="Calibri"/>
              <a:sym typeface="Calibri"/>
            </a:endParaRPr>
          </a:p>
        </p:txBody>
      </p:sp>
      <p:pic>
        <p:nvPicPr>
          <p:cNvPr id="193" name="Google Shape;193;p8"/>
          <p:cNvPicPr preferRelativeResize="0"/>
          <p:nvPr/>
        </p:nvPicPr>
        <p:blipFill rotWithShape="1">
          <a:blip r:embed="rId4">
            <a:alphaModFix/>
          </a:blip>
          <a:srcRect b="0" l="0" r="0" t="0"/>
          <a:stretch/>
        </p:blipFill>
        <p:spPr>
          <a:xfrm>
            <a:off x="12753442" y="7592952"/>
            <a:ext cx="1768674" cy="566976"/>
          </a:xfrm>
          <a:prstGeom prst="rect">
            <a:avLst/>
          </a:prstGeom>
          <a:noFill/>
          <a:ln>
            <a:noFill/>
          </a:ln>
        </p:spPr>
      </p:pic>
      <p:sp>
        <p:nvSpPr>
          <p:cNvPr id="194" name="Google Shape;194;p8"/>
          <p:cNvSpPr/>
          <p:nvPr/>
        </p:nvSpPr>
        <p:spPr>
          <a:xfrm>
            <a:off x="12861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Josh</a:t>
            </a:r>
            <a:endParaRPr>
              <a:solidFill>
                <a:srgbClr val="FFC627"/>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3b9a59e6f0_1_16"/>
          <p:cNvSpPr/>
          <p:nvPr/>
        </p:nvSpPr>
        <p:spPr>
          <a:xfrm>
            <a:off x="793804" y="658525"/>
            <a:ext cx="11880300" cy="638100"/>
          </a:xfrm>
          <a:prstGeom prst="rect">
            <a:avLst/>
          </a:prstGeom>
          <a:noFill/>
          <a:ln>
            <a:noFill/>
          </a:ln>
        </p:spPr>
        <p:txBody>
          <a:bodyPr anchorCtr="0" anchor="t" bIns="0" lIns="0" spcFirstLastPara="1" rIns="0" wrap="square" tIns="0">
            <a:noAutofit/>
          </a:bodyPr>
          <a:lstStyle/>
          <a:p>
            <a:pPr indent="0" lvl="0" marL="0" marR="0" rtl="0" algn="l">
              <a:lnSpc>
                <a:spcPct val="113636"/>
              </a:lnSpc>
              <a:spcBef>
                <a:spcPts val="0"/>
              </a:spcBef>
              <a:spcAft>
                <a:spcPts val="0"/>
              </a:spcAft>
              <a:buClr>
                <a:srgbClr val="F2E782"/>
              </a:buClr>
              <a:buSzPts val="4400"/>
              <a:buFont typeface="Prata"/>
              <a:buNone/>
            </a:pPr>
            <a:r>
              <a:rPr lang="en-US" sz="4400">
                <a:solidFill>
                  <a:srgbClr val="F2E782"/>
                </a:solidFill>
                <a:latin typeface="Prata"/>
                <a:ea typeface="Prata"/>
                <a:cs typeface="Prata"/>
                <a:sym typeface="Prata"/>
              </a:rPr>
              <a:t>Demo Time</a:t>
            </a:r>
            <a:endParaRPr sz="4400">
              <a:solidFill>
                <a:schemeClr val="dk1"/>
              </a:solidFill>
              <a:latin typeface="Calibri"/>
              <a:ea typeface="Calibri"/>
              <a:cs typeface="Calibri"/>
              <a:sym typeface="Calibri"/>
            </a:endParaRPr>
          </a:p>
        </p:txBody>
      </p:sp>
      <p:pic>
        <p:nvPicPr>
          <p:cNvPr id="200" name="Google Shape;200;g33b9a59e6f0_1_16"/>
          <p:cNvPicPr preferRelativeResize="0"/>
          <p:nvPr/>
        </p:nvPicPr>
        <p:blipFill>
          <a:blip r:embed="rId3">
            <a:alphaModFix/>
          </a:blip>
          <a:stretch>
            <a:fillRect/>
          </a:stretch>
        </p:blipFill>
        <p:spPr>
          <a:xfrm>
            <a:off x="552163" y="1449025"/>
            <a:ext cx="13903575" cy="6628177"/>
          </a:xfrm>
          <a:prstGeom prst="rect">
            <a:avLst/>
          </a:prstGeom>
          <a:noFill/>
          <a:ln cap="flat" cmpd="sng" w="19050">
            <a:solidFill>
              <a:srgbClr val="FFC627"/>
            </a:solidFill>
            <a:prstDash val="solid"/>
            <a:round/>
            <a:headEnd len="sm" w="sm" type="none"/>
            <a:tailEnd len="sm" w="sm" type="none"/>
          </a:ln>
        </p:spPr>
      </p:pic>
      <p:sp>
        <p:nvSpPr>
          <p:cNvPr id="201" name="Google Shape;201;g33b9a59e6f0_1_16"/>
          <p:cNvSpPr/>
          <p:nvPr/>
        </p:nvSpPr>
        <p:spPr>
          <a:xfrm>
            <a:off x="12861725" y="0"/>
            <a:ext cx="1768800" cy="708900"/>
          </a:xfrm>
          <a:prstGeom prst="rect">
            <a:avLst/>
          </a:prstGeom>
          <a:solidFill>
            <a:srgbClr val="E8E8E8">
              <a:alpha val="0"/>
            </a:srgbClr>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C627"/>
                </a:solidFill>
                <a:latin typeface="Lato"/>
                <a:ea typeface="Lato"/>
                <a:cs typeface="Lato"/>
                <a:sym typeface="Lato"/>
              </a:rPr>
              <a:t>Josh</a:t>
            </a:r>
            <a:endParaRPr>
              <a:solidFill>
                <a:srgbClr val="FFC627"/>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2025-03-01T06:49:48Z</dcterms:created>
  <dc:creator>PptxGenJS</dc:creator>
</cp:coreProperties>
</file>